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37"/>
  </p:notesMasterIdLst>
  <p:handoutMasterIdLst>
    <p:handoutMasterId r:id="rId138"/>
  </p:handoutMasterIdLst>
  <p:sldIdLst>
    <p:sldId id="481" r:id="rId2"/>
    <p:sldId id="596" r:id="rId3"/>
    <p:sldId id="608" r:id="rId4"/>
    <p:sldId id="610" r:id="rId5"/>
    <p:sldId id="482" r:id="rId6"/>
    <p:sldId id="483" r:id="rId7"/>
    <p:sldId id="490" r:id="rId8"/>
    <p:sldId id="491" r:id="rId9"/>
    <p:sldId id="505" r:id="rId10"/>
    <p:sldId id="597" r:id="rId11"/>
    <p:sldId id="492" r:id="rId12"/>
    <p:sldId id="484" r:id="rId13"/>
    <p:sldId id="598" r:id="rId14"/>
    <p:sldId id="599" r:id="rId15"/>
    <p:sldId id="602" r:id="rId16"/>
    <p:sldId id="600" r:id="rId17"/>
    <p:sldId id="601" r:id="rId18"/>
    <p:sldId id="603" r:id="rId19"/>
    <p:sldId id="604" r:id="rId20"/>
    <p:sldId id="485" r:id="rId21"/>
    <p:sldId id="618" r:id="rId22"/>
    <p:sldId id="611" r:id="rId23"/>
    <p:sldId id="584" r:id="rId24"/>
    <p:sldId id="585" r:id="rId25"/>
    <p:sldId id="542" r:id="rId26"/>
    <p:sldId id="586" r:id="rId27"/>
    <p:sldId id="619" r:id="rId28"/>
    <p:sldId id="486" r:id="rId29"/>
    <p:sldId id="487" r:id="rId30"/>
    <p:sldId id="605" r:id="rId31"/>
    <p:sldId id="592" r:id="rId32"/>
    <p:sldId id="591" r:id="rId33"/>
    <p:sldId id="593" r:id="rId34"/>
    <p:sldId id="609" r:id="rId35"/>
    <p:sldId id="635" r:id="rId36"/>
    <p:sldId id="488" r:id="rId37"/>
    <p:sldId id="606" r:id="rId38"/>
    <p:sldId id="620" r:id="rId39"/>
    <p:sldId id="607" r:id="rId40"/>
    <p:sldId id="588" r:id="rId41"/>
    <p:sldId id="589" r:id="rId42"/>
    <p:sldId id="590" r:id="rId43"/>
    <p:sldId id="587" r:id="rId44"/>
    <p:sldId id="493" r:id="rId45"/>
    <p:sldId id="558" r:id="rId46"/>
    <p:sldId id="559" r:id="rId47"/>
    <p:sldId id="560" r:id="rId48"/>
    <p:sldId id="561" r:id="rId49"/>
    <p:sldId id="562" r:id="rId50"/>
    <p:sldId id="563" r:id="rId51"/>
    <p:sldId id="564" r:id="rId52"/>
    <p:sldId id="565" r:id="rId53"/>
    <p:sldId id="566" r:id="rId54"/>
    <p:sldId id="567" r:id="rId55"/>
    <p:sldId id="568" r:id="rId56"/>
    <p:sldId id="569" r:id="rId57"/>
    <p:sldId id="570" r:id="rId58"/>
    <p:sldId id="582" r:id="rId59"/>
    <p:sldId id="572" r:id="rId60"/>
    <p:sldId id="583" r:id="rId61"/>
    <p:sldId id="621" r:id="rId62"/>
    <p:sldId id="622" r:id="rId63"/>
    <p:sldId id="573" r:id="rId64"/>
    <p:sldId id="574" r:id="rId65"/>
    <p:sldId id="578" r:id="rId66"/>
    <p:sldId id="579" r:id="rId67"/>
    <p:sldId id="580" r:id="rId68"/>
    <p:sldId id="575" r:id="rId69"/>
    <p:sldId id="576" r:id="rId70"/>
    <p:sldId id="577" r:id="rId71"/>
    <p:sldId id="552" r:id="rId72"/>
    <p:sldId id="623" r:id="rId73"/>
    <p:sldId id="536" r:id="rId74"/>
    <p:sldId id="539" r:id="rId75"/>
    <p:sldId id="537" r:id="rId76"/>
    <p:sldId id="538" r:id="rId77"/>
    <p:sldId id="540" r:id="rId78"/>
    <p:sldId id="541" r:id="rId79"/>
    <p:sldId id="555" r:id="rId80"/>
    <p:sldId id="556" r:id="rId81"/>
    <p:sldId id="581" r:id="rId82"/>
    <p:sldId id="553" r:id="rId83"/>
    <p:sldId id="535" r:id="rId84"/>
    <p:sldId id="545" r:id="rId85"/>
    <p:sldId id="534" r:id="rId86"/>
    <p:sldId id="614" r:id="rId87"/>
    <p:sldId id="613" r:id="rId88"/>
    <p:sldId id="617" r:id="rId89"/>
    <p:sldId id="624" r:id="rId90"/>
    <p:sldId id="625" r:id="rId91"/>
    <p:sldId id="626" r:id="rId92"/>
    <p:sldId id="627" r:id="rId93"/>
    <p:sldId id="615" r:id="rId94"/>
    <p:sldId id="628" r:id="rId95"/>
    <p:sldId id="630" r:id="rId96"/>
    <p:sldId id="629" r:id="rId97"/>
    <p:sldId id="612" r:id="rId98"/>
    <p:sldId id="543" r:id="rId99"/>
    <p:sldId id="546" r:id="rId100"/>
    <p:sldId id="544" r:id="rId101"/>
    <p:sldId id="501" r:id="rId102"/>
    <p:sldId id="533" r:id="rId103"/>
    <p:sldId id="547" r:id="rId104"/>
    <p:sldId id="548" r:id="rId105"/>
    <p:sldId id="549" r:id="rId106"/>
    <p:sldId id="550" r:id="rId107"/>
    <p:sldId id="554" r:id="rId108"/>
    <p:sldId id="557" r:id="rId109"/>
    <p:sldId id="532" r:id="rId110"/>
    <p:sldId id="632" r:id="rId111"/>
    <p:sldId id="633" r:id="rId112"/>
    <p:sldId id="551" r:id="rId113"/>
    <p:sldId id="506" r:id="rId114"/>
    <p:sldId id="507" r:id="rId115"/>
    <p:sldId id="511" r:id="rId116"/>
    <p:sldId id="517" r:id="rId117"/>
    <p:sldId id="518" r:id="rId118"/>
    <p:sldId id="509" r:id="rId119"/>
    <p:sldId id="571" r:id="rId120"/>
    <p:sldId id="634" r:id="rId121"/>
    <p:sldId id="497" r:id="rId122"/>
    <p:sldId id="495" r:id="rId123"/>
    <p:sldId id="499" r:id="rId124"/>
    <p:sldId id="500" r:id="rId125"/>
    <p:sldId id="631" r:id="rId126"/>
    <p:sldId id="502" r:id="rId127"/>
    <p:sldId id="503" r:id="rId128"/>
    <p:sldId id="504" r:id="rId129"/>
    <p:sldId id="515" r:id="rId130"/>
    <p:sldId id="508" r:id="rId131"/>
    <p:sldId id="516" r:id="rId132"/>
    <p:sldId id="510" r:id="rId133"/>
    <p:sldId id="512" r:id="rId134"/>
    <p:sldId id="513" r:id="rId135"/>
    <p:sldId id="514" r:id="rId136"/>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9" autoAdjust="0"/>
    <p:restoredTop sz="94344" autoAdjust="0"/>
  </p:normalViewPr>
  <p:slideViewPr>
    <p:cSldViewPr>
      <p:cViewPr varScale="1">
        <p:scale>
          <a:sx n="128" d="100"/>
          <a:sy n="128" d="100"/>
        </p:scale>
        <p:origin x="187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53</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54</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55</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56</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57</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58</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59</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60</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61</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4590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62</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3718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45</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63</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64</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65</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66</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67</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68</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69</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70</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46</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47</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48</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49</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50</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51</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52</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 xmlns:ma14="http://schemas.microsoft.com/office/mac/drawingml/2011/main"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10</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100</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101</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102</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103</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104</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105</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106</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107</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108</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109</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11</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a14="http://schemas.microsoft.com/office/drawing/2010/main" xmlns="">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a14="http://schemas.microsoft.com/office/drawing/2010/main" xmlns="">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a14="http://schemas.microsoft.com/office/drawing/2010/main" xmlns="">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110</a:t>
            </a:fld>
            <a:endParaRPr lang="en-US"/>
          </a:p>
        </p:txBody>
      </p:sp>
      <p:sp>
        <p:nvSpPr>
          <p:cNvPr id="490498" name="Rectangle 2"/>
          <p:cNvSpPr>
            <a:spLocks noGrp="1" noChangeArrowheads="1"/>
          </p:cNvSpPr>
          <p:nvPr>
            <p:ph type="title"/>
          </p:nvPr>
        </p:nvSpPr>
        <p:spPr/>
        <p:txBody>
          <a:bodyPr/>
          <a:lstStyle/>
          <a:p>
            <a:r>
              <a:rPr lang="en-US" sz="3200" dirty="0"/>
              <a:t>Example:  Angular - MVW</a:t>
            </a:r>
          </a:p>
        </p:txBody>
      </p:sp>
      <p:pic>
        <p:nvPicPr>
          <p:cNvPr id="2" name="Picture 1">
            <a:extLst>
              <a:ext uri="{FF2B5EF4-FFF2-40B4-BE49-F238E27FC236}">
                <a16:creationId xmlns:a16="http://schemas.microsoft.com/office/drawing/2014/main" id="{E3F8EFA9-8399-9B4F-93DD-1C1B420F877D}"/>
              </a:ext>
            </a:extLst>
          </p:cNvPr>
          <p:cNvPicPr>
            <a:picLocks noChangeAspect="1"/>
          </p:cNvPicPr>
          <p:nvPr/>
        </p:nvPicPr>
        <p:blipFill>
          <a:blip r:embed="rId2"/>
          <a:stretch>
            <a:fillRect/>
          </a:stretch>
        </p:blipFill>
        <p:spPr>
          <a:xfrm>
            <a:off x="2015464" y="1478666"/>
            <a:ext cx="4960672" cy="4375150"/>
          </a:xfrm>
          <a:prstGeom prst="rect">
            <a:avLst/>
          </a:prstGeom>
        </p:spPr>
      </p:pic>
    </p:spTree>
    <p:extLst>
      <p:ext uri="{BB962C8B-B14F-4D97-AF65-F5344CB8AC3E}">
        <p14:creationId xmlns:p14="http://schemas.microsoft.com/office/powerpoint/2010/main" val="269011914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111</a:t>
            </a:fld>
            <a:endParaRPr lang="en-US"/>
          </a:p>
        </p:txBody>
      </p:sp>
      <p:sp>
        <p:nvSpPr>
          <p:cNvPr id="490498" name="Rectangle 2"/>
          <p:cNvSpPr>
            <a:spLocks noGrp="1" noChangeArrowheads="1"/>
          </p:cNvSpPr>
          <p:nvPr>
            <p:ph type="title"/>
          </p:nvPr>
        </p:nvSpPr>
        <p:spPr/>
        <p:txBody>
          <a:bodyPr/>
          <a:lstStyle/>
          <a:p>
            <a:r>
              <a:rPr lang="en-US" sz="3200" dirty="0"/>
              <a:t>Example:  </a:t>
            </a:r>
            <a:r>
              <a:rPr lang="en-US" sz="3200" dirty="0" err="1"/>
              <a:t>React.js</a:t>
            </a:r>
            <a:r>
              <a:rPr lang="en-US" sz="3200" dirty="0"/>
              <a:t> Architecture</a:t>
            </a:r>
          </a:p>
        </p:txBody>
      </p:sp>
      <p:pic>
        <p:nvPicPr>
          <p:cNvPr id="3" name="Picture 2">
            <a:extLst>
              <a:ext uri="{FF2B5EF4-FFF2-40B4-BE49-F238E27FC236}">
                <a16:creationId xmlns:a16="http://schemas.microsoft.com/office/drawing/2014/main" id="{93C75A10-836F-224C-9D15-9E7ACEE217B4}"/>
              </a:ext>
            </a:extLst>
          </p:cNvPr>
          <p:cNvPicPr>
            <a:picLocks noChangeAspect="1"/>
          </p:cNvPicPr>
          <p:nvPr/>
        </p:nvPicPr>
        <p:blipFill>
          <a:blip r:embed="rId2"/>
          <a:stretch>
            <a:fillRect/>
          </a:stretch>
        </p:blipFill>
        <p:spPr>
          <a:xfrm>
            <a:off x="2209800" y="1891978"/>
            <a:ext cx="4961270" cy="3759200"/>
          </a:xfrm>
          <a:prstGeom prst="rect">
            <a:avLst/>
          </a:prstGeom>
        </p:spPr>
      </p:pic>
    </p:spTree>
    <p:extLst>
      <p:ext uri="{BB962C8B-B14F-4D97-AF65-F5344CB8AC3E}">
        <p14:creationId xmlns:p14="http://schemas.microsoft.com/office/powerpoint/2010/main" val="335766652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112</a:t>
            </a:fld>
            <a:endParaRPr lang="en-US"/>
          </a:p>
        </p:txBody>
      </p:sp>
      <p:sp>
        <p:nvSpPr>
          <p:cNvPr id="495618" name="Rectangle 2"/>
          <p:cNvSpPr>
            <a:spLocks noGrp="1" noChangeArrowheads="1"/>
          </p:cNvSpPr>
          <p:nvPr>
            <p:ph type="title"/>
          </p:nvPr>
        </p:nvSpPr>
        <p:spPr/>
        <p:txBody>
          <a:bodyPr/>
          <a:lstStyle/>
          <a:p>
            <a:r>
              <a:rPr lang="en-US" dirty="0"/>
              <a:t>Patterns - Summary</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TextBox 2">
            <a:extLst>
              <a:ext uri="{FF2B5EF4-FFF2-40B4-BE49-F238E27FC236}">
                <a16:creationId xmlns:a16="http://schemas.microsoft.com/office/drawing/2014/main" id="{C36003FE-76B6-C64D-91E9-1FFC862D59C3}"/>
              </a:ext>
            </a:extLst>
          </p:cNvPr>
          <p:cNvSpPr txBox="1"/>
          <p:nvPr/>
        </p:nvSpPr>
        <p:spPr>
          <a:xfrm>
            <a:off x="609600" y="6019800"/>
            <a:ext cx="8229600" cy="646331"/>
          </a:xfrm>
          <a:prstGeom prst="rect">
            <a:avLst/>
          </a:prstGeom>
          <a:noFill/>
        </p:spPr>
        <p:txBody>
          <a:bodyPr wrap="square" rtlCol="0">
            <a:spAutoFit/>
          </a:bodyPr>
          <a:lstStyle/>
          <a:p>
            <a:r>
              <a:rPr lang="en-US" sz="1800" dirty="0"/>
              <a:t>As I mentioned earlier, conceptually combining Architecture Styles and Patterns is generally OK.</a:t>
            </a:r>
          </a:p>
        </p:txBody>
      </p:sp>
    </p:spTree>
    <p:extLst>
      <p:ext uri="{BB962C8B-B14F-4D97-AF65-F5344CB8AC3E}">
        <p14:creationId xmlns:p14="http://schemas.microsoft.com/office/powerpoint/2010/main" val="352319331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113</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114</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115</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116</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117</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118</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119</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12</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120</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The Slides after Here</a:t>
            </a:r>
            <a:br>
              <a:rPr lang="en-US" sz="3200" dirty="0"/>
            </a:br>
            <a:r>
              <a:rPr lang="en-US" sz="3200" dirty="0"/>
              <a:t>Are Likely Going to </a:t>
            </a:r>
            <a:r>
              <a:rPr lang="en-US" sz="3200"/>
              <a:t>be Deleted</a:t>
            </a:r>
            <a:endParaRPr lang="en-US" sz="3200" dirty="0"/>
          </a:p>
        </p:txBody>
      </p:sp>
    </p:spTree>
    <p:extLst>
      <p:ext uri="{BB962C8B-B14F-4D97-AF65-F5344CB8AC3E}">
        <p14:creationId xmlns:p14="http://schemas.microsoft.com/office/powerpoint/2010/main" val="300572493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121</a:t>
            </a:fld>
            <a:endParaRPr lang="en-US"/>
          </a:p>
        </p:txBody>
      </p:sp>
      <p:sp>
        <p:nvSpPr>
          <p:cNvPr id="485378" name="Rectangle 2"/>
          <p:cNvSpPr>
            <a:spLocks noGrp="1" noChangeArrowheads="1"/>
          </p:cNvSpPr>
          <p:nvPr>
            <p:ph type="title"/>
          </p:nvPr>
        </p:nvSpPr>
        <p:spPr/>
        <p:txBody>
          <a:bodyPr/>
          <a:lstStyle/>
          <a:p>
            <a:r>
              <a:rPr lang="en-US" sz="3200" dirty="0"/>
              <a:t>x-Design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a14="http://schemas.microsoft.com/office/drawing/2010/main" xmlns="">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a14="http://schemas.microsoft.com/office/drawing/2010/main" xmlns="">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122</a:t>
            </a:fld>
            <a:endParaRPr lang="en-US"/>
          </a:p>
        </p:txBody>
      </p:sp>
      <p:sp>
        <p:nvSpPr>
          <p:cNvPr id="483330" name="Rectangle 2"/>
          <p:cNvSpPr>
            <a:spLocks noGrp="1" noChangeArrowheads="1"/>
          </p:cNvSpPr>
          <p:nvPr>
            <p:ph type="title"/>
          </p:nvPr>
        </p:nvSpPr>
        <p:spPr/>
        <p:txBody>
          <a:bodyPr/>
          <a:lstStyle/>
          <a:p>
            <a:r>
              <a:rPr lang="en-US" dirty="0"/>
              <a:t>x-Software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123</a:t>
            </a:fld>
            <a:endParaRPr lang="en-US"/>
          </a:p>
        </p:txBody>
      </p:sp>
      <p:sp>
        <p:nvSpPr>
          <p:cNvPr id="488450" name="Rectangle 2"/>
          <p:cNvSpPr>
            <a:spLocks noGrp="1" noChangeArrowheads="1"/>
          </p:cNvSpPr>
          <p:nvPr>
            <p:ph type="title"/>
          </p:nvPr>
        </p:nvSpPr>
        <p:spPr/>
        <p:txBody>
          <a:bodyPr/>
          <a:lstStyle/>
          <a:p>
            <a:r>
              <a:rPr lang="en-US" sz="3200" dirty="0"/>
              <a:t>X-Modeling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124</a:t>
            </a:fld>
            <a:endParaRPr lang="en-US"/>
          </a:p>
        </p:txBody>
      </p:sp>
      <p:sp>
        <p:nvSpPr>
          <p:cNvPr id="489474" name="Rectangle 2"/>
          <p:cNvSpPr>
            <a:spLocks noGrp="1" noChangeArrowheads="1"/>
          </p:cNvSpPr>
          <p:nvPr>
            <p:ph type="title"/>
          </p:nvPr>
        </p:nvSpPr>
        <p:spPr/>
        <p:txBody>
          <a:bodyPr/>
          <a:lstStyle/>
          <a:p>
            <a:r>
              <a:rPr lang="en-US" dirty="0"/>
              <a:t>X-Jumpstarting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a14="http://schemas.microsoft.com/office/drawing/2010/main" xmlns="">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a14="http://schemas.microsoft.com/office/drawing/2010/main" xmlns="">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125</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244609486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126</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a14="http://schemas.microsoft.com/office/drawing/2010/main" xmlns="">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127</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128</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a14="http://schemas.microsoft.com/office/drawing/2010/main" xmlns="">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129</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130</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131</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132</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133</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134</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a14="http://schemas.microsoft.com/office/drawing/2010/main" xmlns="">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135</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17</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18</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19</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Software Architecture and Design Topics</a:t>
            </a:r>
          </a:p>
        </p:txBody>
      </p:sp>
      <p:sp>
        <p:nvSpPr>
          <p:cNvPr id="470019" name="Rectangle 3" descr="Rectangle: Click to edit Master text styles&#10;Second level&#10;Third level&#10;Fourth level&#10;Fifth level"/>
          <p:cNvSpPr>
            <a:spLocks noGrp="1" noChangeArrowheads="1"/>
          </p:cNvSpPr>
          <p:nvPr>
            <p:ph type="body" idx="1"/>
          </p:nvPr>
        </p:nvSpPr>
        <p:spPr>
          <a:xfrm>
            <a:off x="698339" y="1905000"/>
            <a:ext cx="7772400" cy="3200400"/>
          </a:xfrm>
        </p:spPr>
        <p:txBody>
          <a:bodyPr/>
          <a:lstStyle/>
          <a:p>
            <a:pPr>
              <a:lnSpc>
                <a:spcPct val="90000"/>
              </a:lnSpc>
            </a:pPr>
            <a:r>
              <a:rPr lang="en-US" sz="2800" dirty="0"/>
              <a:t>Why pay attention to software design</a:t>
            </a:r>
          </a:p>
          <a:p>
            <a:pPr>
              <a:lnSpc>
                <a:spcPct val="90000"/>
              </a:lnSpc>
            </a:pPr>
            <a:r>
              <a:rPr lang="en-US" sz="2800" dirty="0"/>
              <a:t>Rendering architecture and design</a:t>
            </a:r>
          </a:p>
          <a:p>
            <a:pPr>
              <a:lnSpc>
                <a:spcPct val="90000"/>
              </a:lnSpc>
            </a:pPr>
            <a:r>
              <a:rPr lang="en-US" sz="2800" dirty="0"/>
              <a:t>Software architecture definitions and context</a:t>
            </a:r>
          </a:p>
          <a:p>
            <a:pPr>
              <a:lnSpc>
                <a:spcPct val="90000"/>
              </a:lnSpc>
            </a:pPr>
            <a:r>
              <a:rPr lang="en-US" sz="2800" dirty="0"/>
              <a:t>Why do we design &amp; principles of good design</a:t>
            </a:r>
          </a:p>
          <a:p>
            <a:pPr>
              <a:lnSpc>
                <a:spcPct val="90000"/>
              </a:lnSpc>
            </a:pPr>
            <a:r>
              <a:rPr lang="en-US" sz="2800" dirty="0"/>
              <a:t>Wicked Problems</a:t>
            </a:r>
          </a:p>
          <a:p>
            <a:pPr>
              <a:lnSpc>
                <a:spcPct val="90000"/>
              </a:lnSpc>
            </a:pPr>
            <a:r>
              <a:rPr lang="en-US" sz="2800" dirty="0"/>
              <a:t>Architecture Styles and Patterns</a:t>
            </a:r>
          </a:p>
          <a:p>
            <a:pPr>
              <a:lnSpc>
                <a:spcPct val="90000"/>
              </a:lnSpc>
            </a:pPr>
            <a:r>
              <a:rPr lang="en-US" sz="2800" dirty="0"/>
              <a:t>Refactoring</a:t>
            </a:r>
          </a:p>
          <a:p>
            <a:pPr>
              <a:lnSpc>
                <a:spcPct val="90000"/>
              </a:lnSpc>
            </a:pPr>
            <a:r>
              <a:rPr lang="en-US" sz="2800" dirty="0"/>
              <a:t>Design properties</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358096" y="2395959"/>
            <a:ext cx="7772400" cy="1642641"/>
          </a:xfrm>
        </p:spPr>
        <p:txBody>
          <a:bodyPr/>
          <a:lstStyle/>
          <a:p>
            <a:pPr>
              <a:lnSpc>
                <a:spcPct val="90000"/>
              </a:lnSpc>
            </a:pPr>
            <a:r>
              <a:rPr lang="en-US" sz="2800" dirty="0"/>
              <a:t>Reference Architecture</a:t>
            </a:r>
          </a:p>
          <a:p>
            <a:pPr>
              <a:lnSpc>
                <a:spcPct val="90000"/>
              </a:lnSpc>
            </a:pPr>
            <a:r>
              <a:rPr lang="en-US" sz="2800" dirty="0"/>
              <a:t>Solution Architecture</a:t>
            </a:r>
          </a:p>
          <a:p>
            <a:pPr>
              <a:lnSpc>
                <a:spcPct val="90000"/>
              </a:lnSpc>
            </a:pPr>
            <a:r>
              <a:rPr lang="en-US" sz="2800" dirty="0"/>
              <a:t>Software Architecture</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There are different techniques to perform software architecture analysis…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775F098D-69BB-5745-B48D-87EA578A90A8}"/>
              </a:ext>
            </a:extLst>
          </p:cNvPr>
          <p:cNvSpPr txBox="1">
            <a:spLocks noChangeArrowheads="1"/>
          </p:cNvSpPr>
          <p:nvPr/>
        </p:nvSpPr>
        <p:spPr bwMode="auto">
          <a:xfrm>
            <a:off x="1383175" y="4740205"/>
            <a:ext cx="7772400" cy="1642641"/>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New Product Definition</a:t>
            </a:r>
          </a:p>
          <a:p>
            <a:pPr>
              <a:lnSpc>
                <a:spcPct val="90000"/>
              </a:lnSpc>
            </a:pPr>
            <a:r>
              <a:rPr lang="en-US" sz="2800" kern="0" dirty="0"/>
              <a:t>Monitoring design quality (trends)</a:t>
            </a:r>
          </a:p>
          <a:p>
            <a:pPr>
              <a:lnSpc>
                <a:spcPct val="90000"/>
              </a:lnSpc>
            </a:pPr>
            <a:r>
              <a:rPr lang="en-US" sz="2800" kern="0" dirty="0"/>
              <a:t>Redocumenting existing systems</a:t>
            </a:r>
            <a:endParaRPr lang="en-US" sz="2400" kern="0" dirty="0"/>
          </a:p>
        </p:txBody>
      </p:sp>
      <p:sp>
        <p:nvSpPr>
          <p:cNvPr id="7" name="Text Box 4">
            <a:extLst>
              <a:ext uri="{FF2B5EF4-FFF2-40B4-BE49-F238E27FC236}">
                <a16:creationId xmlns:a16="http://schemas.microsoft.com/office/drawing/2014/main" id="{132028DC-10C3-E64C-9133-526AB05B06D1}"/>
              </a:ext>
            </a:extLst>
          </p:cNvPr>
          <p:cNvSpPr txBox="1">
            <a:spLocks noChangeArrowheads="1"/>
          </p:cNvSpPr>
          <p:nvPr/>
        </p:nvSpPr>
        <p:spPr bwMode="auto">
          <a:xfrm>
            <a:off x="787079" y="3836636"/>
            <a:ext cx="7772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As well as a diversity of use cases where this information can be useful…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066800" y="2395959"/>
            <a:ext cx="7772400" cy="1642641"/>
          </a:xfrm>
        </p:spPr>
        <p:txBody>
          <a:bodyPr/>
          <a:lstStyle/>
          <a:p>
            <a:pPr>
              <a:lnSpc>
                <a:spcPct val="90000"/>
              </a:lnSpc>
            </a:pPr>
            <a:r>
              <a:rPr lang="en-US" sz="2800" dirty="0"/>
              <a:t>Who is the constituent – aka, who am I trying to talk to or influence</a:t>
            </a:r>
          </a:p>
          <a:p>
            <a:pPr>
              <a:lnSpc>
                <a:spcPct val="90000"/>
              </a:lnSpc>
            </a:pPr>
            <a:r>
              <a:rPr lang="en-US" sz="2800" dirty="0"/>
              <a:t>What do I want them to understand – aka, why am I talking about architecture</a:t>
            </a:r>
          </a:p>
          <a:p>
            <a:pPr>
              <a:lnSpc>
                <a:spcPct val="90000"/>
              </a:lnSpc>
            </a:pPr>
            <a:r>
              <a:rPr lang="en-US" sz="2800" dirty="0"/>
              <a:t>What are the benefits, constraints, or tradeoffs associated with the architecture I am describing</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When thinking about a reference-, solution-, or software architecture focus on:</a:t>
            </a:r>
          </a:p>
        </p:txBody>
      </p:sp>
      <p:sp>
        <p:nvSpPr>
          <p:cNvPr id="8" name="Text Box 4">
            <a:extLst>
              <a:ext uri="{FF2B5EF4-FFF2-40B4-BE49-F238E27FC236}">
                <a16:creationId xmlns:a16="http://schemas.microsoft.com/office/drawing/2014/main" id="{28CDD91C-76C1-4C4F-8D91-E056039F91BC}"/>
              </a:ext>
            </a:extLst>
          </p:cNvPr>
          <p:cNvSpPr txBox="1">
            <a:spLocks noChangeArrowheads="1"/>
          </p:cNvSpPr>
          <p:nvPr/>
        </p:nvSpPr>
        <p:spPr bwMode="auto">
          <a:xfrm>
            <a:off x="838200" y="5359529"/>
            <a:ext cx="77724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We will look at documentation approaches later, but I’m not necessarily a big fan of standard notations – more on that later.</a:t>
            </a:r>
          </a:p>
        </p:txBody>
      </p:sp>
    </p:spTree>
    <p:extLst>
      <p:ext uri="{BB962C8B-B14F-4D97-AF65-F5344CB8AC3E}">
        <p14:creationId xmlns:p14="http://schemas.microsoft.com/office/powerpoint/2010/main" val="102772313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br>
              <a:rPr lang="en-US" sz="2800" b="1" u="sng" dirty="0"/>
            </a:br>
            <a:r>
              <a:rPr lang="en-US" sz="2400" i="1" dirty="0">
                <a:solidFill>
                  <a:srgbClr val="7030A0"/>
                </a:solidFill>
              </a:rPr>
              <a:t>The Software Architecture of a system consists of a description of the system elements, interactions between the system elements, patterns that guide the system elements, and constraints on the relationships between system elements.</a:t>
            </a:r>
            <a:br>
              <a:rPr lang="en-US" sz="2400" i="1" dirty="0">
                <a:solidFill>
                  <a:srgbClr val="7030A0"/>
                </a:solidFill>
              </a:rPr>
            </a:br>
            <a:endParaRPr lang="en-US" sz="2400" i="1" dirty="0">
              <a:solidFill>
                <a:srgbClr val="7030A0"/>
              </a:solidFill>
            </a:endParaRP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extLst>
      <p:ext uri="{BB962C8B-B14F-4D97-AF65-F5344CB8AC3E}">
        <p14:creationId xmlns:p14="http://schemas.microsoft.com/office/powerpoint/2010/main" val="3826840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23</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br>
              <a:rPr lang="en-US" sz="2800" b="1" u="sng" dirty="0"/>
            </a:br>
            <a:r>
              <a:rPr lang="en-US" sz="2400" i="1" dirty="0">
                <a:solidFill>
                  <a:srgbClr val="7030A0"/>
                </a:solidFill>
              </a:rPr>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24</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br>
              <a:rPr lang="en-US" sz="2800" b="1" u="sng" dirty="0"/>
            </a:br>
            <a:r>
              <a:rPr lang="en-US" sz="2000" i="1" dirty="0">
                <a:solidFill>
                  <a:srgbClr val="7030A0"/>
                </a:solidFill>
              </a:rPr>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25</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br>
              <a:rPr lang="en-US" sz="2800" b="1" u="sng" dirty="0"/>
            </a:br>
            <a:r>
              <a:rPr lang="en-US" sz="2400" i="1" dirty="0"/>
              <a:t>T</a:t>
            </a:r>
            <a:r>
              <a:rPr lang="en-US" sz="2400" i="1" dirty="0">
                <a:solidFill>
                  <a:srgbClr val="7030A0"/>
                </a:solidFill>
              </a:rPr>
              <a: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26</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br>
              <a:rPr lang="en-US" sz="2800" b="1" u="sng" dirty="0"/>
            </a:br>
            <a:r>
              <a:rPr lang="en-US" sz="2400" i="1" dirty="0">
                <a:solidFill>
                  <a:srgbClr val="7030A0"/>
                </a:solidFill>
              </a:rPr>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27</a:t>
            </a:fld>
            <a:endParaRPr lang="en-US"/>
          </a:p>
        </p:txBody>
      </p:sp>
      <p:sp>
        <p:nvSpPr>
          <p:cNvPr id="472066" name="Rectangle 2"/>
          <p:cNvSpPr>
            <a:spLocks noGrp="1" noChangeArrowheads="1"/>
          </p:cNvSpPr>
          <p:nvPr>
            <p:ph type="title"/>
          </p:nvPr>
        </p:nvSpPr>
        <p:spPr/>
        <p:txBody>
          <a:bodyPr/>
          <a:lstStyle/>
          <a:p>
            <a:r>
              <a:rPr lang="en-US" dirty="0"/>
              <a:t>Software Architecture - Summary</a:t>
            </a:r>
          </a:p>
        </p:txBody>
      </p:sp>
      <p:sp>
        <p:nvSpPr>
          <p:cNvPr id="472067" name="Rectangle 3" descr="Rectangle: Click to edit Master text styles&#10;Second level&#10;Third level&#10;Fourth level&#10;Fifth level"/>
          <p:cNvSpPr>
            <a:spLocks noGrp="1" noChangeArrowheads="1"/>
          </p:cNvSpPr>
          <p:nvPr>
            <p:ph type="body" idx="1"/>
          </p:nvPr>
        </p:nvSpPr>
        <p:spPr>
          <a:xfrm>
            <a:off x="762000" y="1293697"/>
            <a:ext cx="8229600" cy="4343400"/>
          </a:xfrm>
        </p:spPr>
        <p:txBody>
          <a:bodyPr/>
          <a:lstStyle/>
          <a:p>
            <a:pPr marL="0" indent="0">
              <a:lnSpc>
                <a:spcPct val="90000"/>
              </a:lnSpc>
              <a:buNone/>
            </a:pPr>
            <a:r>
              <a:rPr lang="en-US" sz="2800" b="1" dirty="0"/>
              <a:t>All of the definitions of software architecture generally talk about</a:t>
            </a:r>
            <a:br>
              <a:rPr lang="en-US" sz="2800" b="1" u="sng" dirty="0"/>
            </a:br>
            <a:br>
              <a:rPr lang="en-US" sz="2800" b="1" u="sng" dirty="0"/>
            </a:br>
            <a:endParaRPr lang="en-US" sz="2400" i="1" dirty="0">
              <a:solidFill>
                <a:srgbClr val="7030A0"/>
              </a:solidFill>
            </a:endParaRP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5417403"/>
            <a:ext cx="8458847" cy="830997"/>
          </a:xfrm>
          <a:prstGeom prst="rect">
            <a:avLst/>
          </a:prstGeom>
          <a:noFill/>
        </p:spPr>
        <p:txBody>
          <a:bodyPr wrap="square" rtlCol="0">
            <a:spAutoFit/>
          </a:bodyPr>
          <a:lstStyle/>
          <a:p>
            <a:r>
              <a:rPr lang="en-US" b="1" dirty="0">
                <a:solidFill>
                  <a:srgbClr val="7030A0"/>
                </a:solidFill>
              </a:rPr>
              <a:t>Think about it, not all ways to connect architecture components together are equally good. </a:t>
            </a:r>
          </a:p>
        </p:txBody>
      </p:sp>
      <p:sp>
        <p:nvSpPr>
          <p:cNvPr id="7" name="Rectangle 3" descr="Rectangle: Click to edit Master text styles&#10;Second level&#10;Third level&#10;Fourth level&#10;Fifth level">
            <a:extLst>
              <a:ext uri="{FF2B5EF4-FFF2-40B4-BE49-F238E27FC236}">
                <a16:creationId xmlns:a16="http://schemas.microsoft.com/office/drawing/2014/main" id="{D76AADF8-715B-1649-9200-CDF37ED2A851}"/>
              </a:ext>
            </a:extLst>
          </p:cNvPr>
          <p:cNvSpPr txBox="1">
            <a:spLocks noChangeArrowheads="1"/>
          </p:cNvSpPr>
          <p:nvPr/>
        </p:nvSpPr>
        <p:spPr bwMode="auto">
          <a:xfrm>
            <a:off x="952823" y="2286000"/>
            <a:ext cx="7772400" cy="1642641"/>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What are the important “architectural” components</a:t>
            </a:r>
          </a:p>
          <a:p>
            <a:pPr>
              <a:lnSpc>
                <a:spcPct val="90000"/>
              </a:lnSpc>
            </a:pPr>
            <a:r>
              <a:rPr lang="en-US" sz="2800" kern="0" dirty="0"/>
              <a:t>What are the connectors between the architectural components</a:t>
            </a:r>
          </a:p>
          <a:p>
            <a:pPr>
              <a:lnSpc>
                <a:spcPct val="90000"/>
              </a:lnSpc>
            </a:pPr>
            <a:r>
              <a:rPr lang="en-US" sz="2800" kern="0" dirty="0"/>
              <a:t>What patterns, constraints, or decisions govern the restrictions on connecting the architectural components.</a:t>
            </a:r>
            <a:endParaRPr lang="en-US" sz="2400" kern="0" dirty="0"/>
          </a:p>
        </p:txBody>
      </p:sp>
    </p:spTree>
    <p:extLst>
      <p:ext uri="{BB962C8B-B14F-4D97-AF65-F5344CB8AC3E}">
        <p14:creationId xmlns:p14="http://schemas.microsoft.com/office/powerpoint/2010/main" val="18613830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28</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752600" y="2133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dirty="0"/>
              <a:t>Software Architecture</a:t>
            </a:r>
          </a:p>
        </p:txBody>
      </p:sp>
      <p:sp>
        <p:nvSpPr>
          <p:cNvPr id="473099" name="Rectangle 11"/>
          <p:cNvSpPr>
            <a:spLocks noChangeArrowheads="1"/>
          </p:cNvSpPr>
          <p:nvPr/>
        </p:nvSpPr>
        <p:spPr bwMode="auto">
          <a:xfrm>
            <a:off x="2133600" y="2590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2514600" y="3048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895600" y="3505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32766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6576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40386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44196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8006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5410200" y="2286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791200" y="2743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6172200" y="3200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553200" y="3657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9342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73152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6962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80772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1" name="Rectangle 4">
            <a:extLst>
              <a:ext uri="{FF2B5EF4-FFF2-40B4-BE49-F238E27FC236}">
                <a16:creationId xmlns:a16="http://schemas.microsoft.com/office/drawing/2014/main" id="{45812BBD-B398-DD41-B165-A8D92A9BC616}"/>
              </a:ext>
            </a:extLst>
          </p:cNvPr>
          <p:cNvSpPr>
            <a:spLocks noChangeArrowheads="1"/>
          </p:cNvSpPr>
          <p:nvPr/>
        </p:nvSpPr>
        <p:spPr bwMode="auto">
          <a:xfrm>
            <a:off x="1219200" y="1676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dirty="0"/>
              <a:t>Solution Architecture</a:t>
            </a:r>
          </a:p>
        </p:txBody>
      </p:sp>
      <p:sp>
        <p:nvSpPr>
          <p:cNvPr id="22" name="Freeform 19">
            <a:extLst>
              <a:ext uri="{FF2B5EF4-FFF2-40B4-BE49-F238E27FC236}">
                <a16:creationId xmlns:a16="http://schemas.microsoft.com/office/drawing/2014/main" id="{848757DF-A7FC-884E-BCC5-54F89BB058E6}"/>
              </a:ext>
            </a:extLst>
          </p:cNvPr>
          <p:cNvSpPr>
            <a:spLocks/>
          </p:cNvSpPr>
          <p:nvPr/>
        </p:nvSpPr>
        <p:spPr bwMode="auto">
          <a:xfrm>
            <a:off x="4876800" y="1828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Rectangle 4">
            <a:extLst>
              <a:ext uri="{FF2B5EF4-FFF2-40B4-BE49-F238E27FC236}">
                <a16:creationId xmlns:a16="http://schemas.microsoft.com/office/drawing/2014/main" id="{320849DC-15E2-9A45-9C88-D21267D735EB}"/>
              </a:ext>
            </a:extLst>
          </p:cNvPr>
          <p:cNvSpPr>
            <a:spLocks noChangeArrowheads="1"/>
          </p:cNvSpPr>
          <p:nvPr/>
        </p:nvSpPr>
        <p:spPr bwMode="auto">
          <a:xfrm>
            <a:off x="685800" y="1219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dirty="0"/>
              <a:t>Reference Architecture</a:t>
            </a:r>
          </a:p>
        </p:txBody>
      </p:sp>
      <p:sp>
        <p:nvSpPr>
          <p:cNvPr id="24" name="Freeform 19">
            <a:extLst>
              <a:ext uri="{FF2B5EF4-FFF2-40B4-BE49-F238E27FC236}">
                <a16:creationId xmlns:a16="http://schemas.microsoft.com/office/drawing/2014/main" id="{F9493FE7-A944-174D-88B2-97AEFE494E82}"/>
              </a:ext>
            </a:extLst>
          </p:cNvPr>
          <p:cNvSpPr>
            <a:spLocks/>
          </p:cNvSpPr>
          <p:nvPr/>
        </p:nvSpPr>
        <p:spPr bwMode="auto">
          <a:xfrm>
            <a:off x="4343400" y="1371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29</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95400" y="20240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76400" y="2481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2057400" y="2938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438400" y="3395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819400" y="4267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200400" y="4724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81400" y="5181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962400" y="5638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343400" y="6096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953000" y="21764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334000" y="2633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715000" y="3090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96000" y="35480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77000" y="4419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858000" y="4876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239000" y="5334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620000" y="5791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569075" y="1944688"/>
            <a:ext cx="2030413"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544513" y="4795838"/>
            <a:ext cx="1889125"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914400" y="3929063"/>
            <a:ext cx="8001000" cy="0"/>
          </a:xfrm>
          <a:prstGeom prst="line">
            <a:avLst/>
          </a:prstGeom>
          <a:noFill/>
          <a:ln w="508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Rectangle 4">
            <a:extLst>
              <a:ext uri="{FF2B5EF4-FFF2-40B4-BE49-F238E27FC236}">
                <a16:creationId xmlns:a16="http://schemas.microsoft.com/office/drawing/2014/main" id="{BE78047A-EFA5-3947-AB0F-650629D8D91E}"/>
              </a:ext>
            </a:extLst>
          </p:cNvPr>
          <p:cNvSpPr>
            <a:spLocks noChangeArrowheads="1"/>
          </p:cNvSpPr>
          <p:nvPr/>
        </p:nvSpPr>
        <p:spPr bwMode="auto">
          <a:xfrm>
            <a:off x="685800" y="1600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dirty="0"/>
              <a:t>Solution Architecture</a:t>
            </a:r>
          </a:p>
        </p:txBody>
      </p:sp>
      <p:sp>
        <p:nvSpPr>
          <p:cNvPr id="25" name="Freeform 19">
            <a:extLst>
              <a:ext uri="{FF2B5EF4-FFF2-40B4-BE49-F238E27FC236}">
                <a16:creationId xmlns:a16="http://schemas.microsoft.com/office/drawing/2014/main" id="{3E9D7CA7-24D2-A24E-9EB0-69E979124238}"/>
              </a:ext>
            </a:extLst>
          </p:cNvPr>
          <p:cNvSpPr>
            <a:spLocks/>
          </p:cNvSpPr>
          <p:nvPr/>
        </p:nvSpPr>
        <p:spPr bwMode="auto">
          <a:xfrm>
            <a:off x="4343400" y="1752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 name="Rectangle 4">
            <a:extLst>
              <a:ext uri="{FF2B5EF4-FFF2-40B4-BE49-F238E27FC236}">
                <a16:creationId xmlns:a16="http://schemas.microsoft.com/office/drawing/2014/main" id="{470AA455-0D82-A947-8A00-9FA29C91E034}"/>
              </a:ext>
            </a:extLst>
          </p:cNvPr>
          <p:cNvSpPr>
            <a:spLocks noChangeArrowheads="1"/>
          </p:cNvSpPr>
          <p:nvPr/>
        </p:nvSpPr>
        <p:spPr bwMode="auto">
          <a:xfrm>
            <a:off x="152400" y="1143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dirty="0"/>
              <a:t>Reference Architecture</a:t>
            </a:r>
          </a:p>
        </p:txBody>
      </p:sp>
      <p:sp>
        <p:nvSpPr>
          <p:cNvPr id="27" name="Freeform 19">
            <a:extLst>
              <a:ext uri="{FF2B5EF4-FFF2-40B4-BE49-F238E27FC236}">
                <a16:creationId xmlns:a16="http://schemas.microsoft.com/office/drawing/2014/main" id="{B7B6067F-6504-4948-92AB-DED4AB5BBFEA}"/>
              </a:ext>
            </a:extLst>
          </p:cNvPr>
          <p:cNvSpPr>
            <a:spLocks/>
          </p:cNvSpPr>
          <p:nvPr/>
        </p:nvSpPr>
        <p:spPr bwMode="auto">
          <a:xfrm>
            <a:off x="3810000" y="1295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38364697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30</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524000" y="1926574"/>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905000" y="2383774"/>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2286000" y="2840974"/>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667000" y="3298174"/>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3048000" y="41697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429000" y="46269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810000" y="50841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4191000" y="55413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572000" y="59985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5181600" y="2078974"/>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562600" y="2536174"/>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943600" y="2993374"/>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324600" y="3450574"/>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705600" y="43221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7086600" y="47793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467600" y="52365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848600" y="56937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797675" y="1847199"/>
            <a:ext cx="2030413"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773113" y="4698349"/>
            <a:ext cx="1889125"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1143000" y="3831574"/>
            <a:ext cx="8001000" cy="0"/>
          </a:xfrm>
          <a:prstGeom prst="line">
            <a:avLst/>
          </a:prstGeom>
          <a:noFill/>
          <a:ln w="508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5" name="Rectangle 4">
            <a:extLst>
              <a:ext uri="{FF2B5EF4-FFF2-40B4-BE49-F238E27FC236}">
                <a16:creationId xmlns:a16="http://schemas.microsoft.com/office/drawing/2014/main" id="{A173D39B-9DF2-ED47-80B3-C339518BF156}"/>
              </a:ext>
            </a:extLst>
          </p:cNvPr>
          <p:cNvSpPr>
            <a:spLocks noChangeArrowheads="1"/>
          </p:cNvSpPr>
          <p:nvPr/>
        </p:nvSpPr>
        <p:spPr bwMode="auto">
          <a:xfrm>
            <a:off x="990600" y="15027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dirty="0"/>
              <a:t>Solution Architecture</a:t>
            </a:r>
          </a:p>
        </p:txBody>
      </p:sp>
      <p:sp>
        <p:nvSpPr>
          <p:cNvPr id="26" name="Freeform 19">
            <a:extLst>
              <a:ext uri="{FF2B5EF4-FFF2-40B4-BE49-F238E27FC236}">
                <a16:creationId xmlns:a16="http://schemas.microsoft.com/office/drawing/2014/main" id="{5D772D05-A662-F145-A8A3-57695DC9D3D4}"/>
              </a:ext>
            </a:extLst>
          </p:cNvPr>
          <p:cNvSpPr>
            <a:spLocks/>
          </p:cNvSpPr>
          <p:nvPr/>
        </p:nvSpPr>
        <p:spPr bwMode="auto">
          <a:xfrm>
            <a:off x="4648200" y="16551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7" name="Rectangle 4">
            <a:extLst>
              <a:ext uri="{FF2B5EF4-FFF2-40B4-BE49-F238E27FC236}">
                <a16:creationId xmlns:a16="http://schemas.microsoft.com/office/drawing/2014/main" id="{91587C0B-00CB-0145-B632-3C24C5B888E2}"/>
              </a:ext>
            </a:extLst>
          </p:cNvPr>
          <p:cNvSpPr>
            <a:spLocks noChangeArrowheads="1"/>
          </p:cNvSpPr>
          <p:nvPr/>
        </p:nvSpPr>
        <p:spPr bwMode="auto">
          <a:xfrm>
            <a:off x="457200" y="1045511"/>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dirty="0"/>
              <a:t>Reference Architecture</a:t>
            </a:r>
          </a:p>
        </p:txBody>
      </p:sp>
      <p:sp>
        <p:nvSpPr>
          <p:cNvPr id="28" name="Freeform 19">
            <a:extLst>
              <a:ext uri="{FF2B5EF4-FFF2-40B4-BE49-F238E27FC236}">
                <a16:creationId xmlns:a16="http://schemas.microsoft.com/office/drawing/2014/main" id="{6F7D5603-AD02-BE4C-97DF-1F7521FFD193}"/>
              </a:ext>
            </a:extLst>
          </p:cNvPr>
          <p:cNvSpPr>
            <a:spLocks/>
          </p:cNvSpPr>
          <p:nvPr/>
        </p:nvSpPr>
        <p:spPr bwMode="auto">
          <a:xfrm>
            <a:off x="4114800" y="1197911"/>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633055" y="3095469"/>
            <a:ext cx="5995208" cy="1384995"/>
          </a:xfrm>
          <a:prstGeom prst="rect">
            <a:avLst/>
          </a:prstGeom>
          <a:solidFill>
            <a:schemeClr val="bg1">
              <a:alpha val="82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we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a:solidFill>
                  <a:srgbClr val="0070C0"/>
                </a:solidFill>
              </a:rPr>
              <a:t>Collaboration</a:t>
            </a: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2"/>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496747" y="1947859"/>
            <a:ext cx="8610600" cy="1200329"/>
          </a:xfrm>
          <a:prstGeom prst="rect">
            <a:avLst/>
          </a:prstGeom>
          <a:noFill/>
        </p:spPr>
        <p:txBody>
          <a:bodyPr wrap="square" rtlCol="0">
            <a:spAutoFit/>
          </a:bodyPr>
          <a:lstStyle/>
          <a:p>
            <a:r>
              <a:rPr lang="en-US" dirty="0"/>
              <a:t>Although there are many quality attributes, certain ones tend to appear again and again that impact the design and architecture of systems </a:t>
            </a:r>
          </a:p>
        </p:txBody>
      </p:sp>
      <p:sp>
        <p:nvSpPr>
          <p:cNvPr id="11" name="TextBox 10">
            <a:extLst>
              <a:ext uri="{FF2B5EF4-FFF2-40B4-BE49-F238E27FC236}">
                <a16:creationId xmlns:a16="http://schemas.microsoft.com/office/drawing/2014/main" id="{43DF6EBF-FF10-0941-B421-736E75C6E22C}"/>
              </a:ext>
            </a:extLst>
          </p:cNvPr>
          <p:cNvSpPr txBox="1"/>
          <p:nvPr/>
        </p:nvSpPr>
        <p:spPr>
          <a:xfrm>
            <a:off x="838200" y="3079034"/>
            <a:ext cx="86106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Modularity</a:t>
            </a:r>
          </a:p>
          <a:p>
            <a:pPr marL="342900" indent="-342900">
              <a:buFont typeface="Arial" panose="020B0604020202020204" pitchFamily="34" charset="0"/>
              <a:buChar char="•"/>
            </a:pPr>
            <a:r>
              <a:rPr lang="en-US" dirty="0"/>
              <a:t>Maintainability</a:t>
            </a:r>
          </a:p>
          <a:p>
            <a:pPr marL="342900" indent="-342900">
              <a:buFont typeface="Arial" panose="020B0604020202020204" pitchFamily="34" charset="0"/>
              <a:buChar char="•"/>
            </a:pPr>
            <a:r>
              <a:rPr lang="en-US" dirty="0"/>
              <a:t>Testability</a:t>
            </a:r>
          </a:p>
          <a:p>
            <a:pPr marL="342900" indent="-342900">
              <a:buFont typeface="Arial" panose="020B0604020202020204" pitchFamily="34" charset="0"/>
              <a:buChar char="•"/>
            </a:pPr>
            <a:r>
              <a:rPr lang="en-US" dirty="0"/>
              <a:t>Availability</a:t>
            </a:r>
          </a:p>
          <a:p>
            <a:pPr marL="342900" indent="-342900">
              <a:buFont typeface="Arial" panose="020B0604020202020204" pitchFamily="34" charset="0"/>
              <a:buChar char="•"/>
            </a:pPr>
            <a:r>
              <a:rPr lang="en-US" dirty="0" err="1"/>
              <a:t>Deployability</a:t>
            </a:r>
            <a:endParaRPr lang="en-US" dirty="0"/>
          </a:p>
          <a:p>
            <a:pPr marL="342900" indent="-342900">
              <a:buFont typeface="Arial" panose="020B0604020202020204" pitchFamily="34" charset="0"/>
              <a:buChar char="•"/>
            </a:pPr>
            <a:r>
              <a:rPr lang="en-US" dirty="0"/>
              <a:t>Reliability</a:t>
            </a:r>
          </a:p>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Evolvability</a:t>
            </a:r>
          </a:p>
          <a:p>
            <a:pPr marL="342900" indent="-342900">
              <a:buFont typeface="Arial" panose="020B0604020202020204" pitchFamily="34" charset="0"/>
              <a:buChar char="•"/>
            </a:pPr>
            <a:r>
              <a:rPr lang="en-US" dirty="0"/>
              <a:t>Affordability</a:t>
            </a:r>
          </a:p>
        </p:txBody>
      </p:sp>
      <p:sp>
        <p:nvSpPr>
          <p:cNvPr id="12" name="TextBox 11">
            <a:extLst>
              <a:ext uri="{FF2B5EF4-FFF2-40B4-BE49-F238E27FC236}">
                <a16:creationId xmlns:a16="http://schemas.microsoft.com/office/drawing/2014/main" id="{6836C66B-1917-2D44-BD18-9425D765AE7F}"/>
              </a:ext>
            </a:extLst>
          </p:cNvPr>
          <p:cNvSpPr txBox="1"/>
          <p:nvPr/>
        </p:nvSpPr>
        <p:spPr>
          <a:xfrm rot="5400000">
            <a:off x="2894667" y="4616088"/>
            <a:ext cx="3376245" cy="461665"/>
          </a:xfrm>
          <a:prstGeom prst="rect">
            <a:avLst/>
          </a:prstGeom>
          <a:noFill/>
        </p:spPr>
        <p:txBody>
          <a:bodyPr wrap="none" rtlCol="0">
            <a:spAutoFit/>
          </a:bodyPr>
          <a:lstStyle/>
          <a:p>
            <a:r>
              <a:rPr lang="en-US" b="1" dirty="0">
                <a:solidFill>
                  <a:srgbClr val="FF0000"/>
                </a:solidFill>
              </a:rPr>
              <a:t>++ FEASIBILITY ++</a:t>
            </a:r>
          </a:p>
        </p:txBody>
      </p:sp>
    </p:spTree>
    <p:extLst>
      <p:ext uri="{BB962C8B-B14F-4D97-AF65-F5344CB8AC3E}">
        <p14:creationId xmlns:p14="http://schemas.microsoft.com/office/powerpoint/2010/main" val="36542125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Blockchain Demo – Quality Attributes and Design</a:t>
            </a:r>
          </a:p>
        </p:txBody>
      </p:sp>
      <p:sp>
        <p:nvSpPr>
          <p:cNvPr id="2" name="Rectangle 1">
            <a:extLst>
              <a:ext uri="{FF2B5EF4-FFF2-40B4-BE49-F238E27FC236}">
                <a16:creationId xmlns:a16="http://schemas.microsoft.com/office/drawing/2014/main" id="{3876A71A-6C6D-184C-9BD9-FABBF45AA710}"/>
              </a:ext>
            </a:extLst>
          </p:cNvPr>
          <p:cNvSpPr/>
          <p:nvPr/>
        </p:nvSpPr>
        <p:spPr bwMode="auto">
          <a:xfrm>
            <a:off x="2819400" y="1524000"/>
            <a:ext cx="5715000" cy="48006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3" name="TextBox 2">
            <a:extLst>
              <a:ext uri="{FF2B5EF4-FFF2-40B4-BE49-F238E27FC236}">
                <a16:creationId xmlns:a16="http://schemas.microsoft.com/office/drawing/2014/main" id="{1E777356-6BAE-3846-9174-D3F821B566C4}"/>
              </a:ext>
            </a:extLst>
          </p:cNvPr>
          <p:cNvSpPr txBox="1"/>
          <p:nvPr/>
        </p:nvSpPr>
        <p:spPr>
          <a:xfrm>
            <a:off x="4977208" y="1551799"/>
            <a:ext cx="1709379" cy="461665"/>
          </a:xfrm>
          <a:prstGeom prst="rect">
            <a:avLst/>
          </a:prstGeom>
          <a:noFill/>
        </p:spPr>
        <p:txBody>
          <a:bodyPr wrap="none" rtlCol="0">
            <a:spAutoFit/>
          </a:bodyPr>
          <a:lstStyle/>
          <a:p>
            <a:r>
              <a:rPr lang="en-US" dirty="0"/>
              <a:t>Kubernetes</a:t>
            </a:r>
          </a:p>
        </p:txBody>
      </p:sp>
      <p:sp>
        <p:nvSpPr>
          <p:cNvPr id="13" name="Rectangle 12">
            <a:extLst>
              <a:ext uri="{FF2B5EF4-FFF2-40B4-BE49-F238E27FC236}">
                <a16:creationId xmlns:a16="http://schemas.microsoft.com/office/drawing/2014/main" id="{5A7FD5BE-F3CF-5748-AEE0-23C05FA255B0}"/>
              </a:ext>
            </a:extLst>
          </p:cNvPr>
          <p:cNvSpPr/>
          <p:nvPr/>
        </p:nvSpPr>
        <p:spPr bwMode="auto">
          <a:xfrm>
            <a:off x="6400800" y="2007001"/>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TextBox 13">
            <a:extLst>
              <a:ext uri="{FF2B5EF4-FFF2-40B4-BE49-F238E27FC236}">
                <a16:creationId xmlns:a16="http://schemas.microsoft.com/office/drawing/2014/main" id="{E6272A6F-A566-0E4C-A4B2-A230B5C326A2}"/>
              </a:ext>
            </a:extLst>
          </p:cNvPr>
          <p:cNvSpPr txBox="1"/>
          <p:nvPr/>
        </p:nvSpPr>
        <p:spPr>
          <a:xfrm>
            <a:off x="6529980" y="1991380"/>
            <a:ext cx="1022459" cy="523220"/>
          </a:xfrm>
          <a:prstGeom prst="rect">
            <a:avLst/>
          </a:prstGeom>
          <a:noFill/>
        </p:spPr>
        <p:txBody>
          <a:bodyPr wrap="none" rtlCol="0">
            <a:spAutoFit/>
          </a:bodyPr>
          <a:lstStyle/>
          <a:p>
            <a:pPr algn="ctr"/>
            <a:r>
              <a:rPr lang="en-US" sz="1400" dirty="0">
                <a:solidFill>
                  <a:srgbClr val="FFFF00"/>
                </a:solidFill>
              </a:rPr>
              <a:t>Blockchain</a:t>
            </a:r>
            <a:br>
              <a:rPr lang="en-US" sz="1400" dirty="0">
                <a:solidFill>
                  <a:srgbClr val="FFFF00"/>
                </a:solidFill>
              </a:rPr>
            </a:br>
            <a:r>
              <a:rPr lang="en-US" sz="1400" dirty="0">
                <a:solidFill>
                  <a:srgbClr val="FFFF00"/>
                </a:solidFill>
              </a:rPr>
              <a:t>UI Pod</a:t>
            </a:r>
          </a:p>
        </p:txBody>
      </p:sp>
      <p:sp>
        <p:nvSpPr>
          <p:cNvPr id="15" name="Rectangle 14">
            <a:extLst>
              <a:ext uri="{FF2B5EF4-FFF2-40B4-BE49-F238E27FC236}">
                <a16:creationId xmlns:a16="http://schemas.microsoft.com/office/drawing/2014/main" id="{20FD84DA-3E17-184F-8322-B9ACFA5A25D0}"/>
              </a:ext>
            </a:extLst>
          </p:cNvPr>
          <p:cNvSpPr/>
          <p:nvPr/>
        </p:nvSpPr>
        <p:spPr bwMode="auto">
          <a:xfrm>
            <a:off x="6400800" y="2817156"/>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6" name="TextBox 15">
            <a:extLst>
              <a:ext uri="{FF2B5EF4-FFF2-40B4-BE49-F238E27FC236}">
                <a16:creationId xmlns:a16="http://schemas.microsoft.com/office/drawing/2014/main" id="{0A2E3E83-BF44-4D40-A777-D49BFA6AFD6E}"/>
              </a:ext>
            </a:extLst>
          </p:cNvPr>
          <p:cNvSpPr txBox="1"/>
          <p:nvPr/>
        </p:nvSpPr>
        <p:spPr>
          <a:xfrm>
            <a:off x="6377151" y="2923645"/>
            <a:ext cx="1328120" cy="523220"/>
          </a:xfrm>
          <a:prstGeom prst="rect">
            <a:avLst/>
          </a:prstGeom>
          <a:noFill/>
        </p:spPr>
        <p:txBody>
          <a:bodyPr wrap="none" rtlCol="0">
            <a:spAutoFit/>
          </a:bodyPr>
          <a:lstStyle/>
          <a:p>
            <a:pPr algn="ctr"/>
            <a:r>
              <a:rPr lang="en-US" sz="1400" dirty="0" err="1">
                <a:solidFill>
                  <a:srgbClr val="FFFF00"/>
                </a:solidFill>
              </a:rPr>
              <a:t>GoLang</a:t>
            </a:r>
            <a:r>
              <a:rPr lang="en-US" sz="1400" dirty="0">
                <a:solidFill>
                  <a:srgbClr val="FFFF00"/>
                </a:solidFill>
              </a:rPr>
              <a:t> Solver</a:t>
            </a:r>
            <a:br>
              <a:rPr lang="en-US" sz="1400" dirty="0">
                <a:solidFill>
                  <a:srgbClr val="FFFF00"/>
                </a:solidFill>
              </a:rPr>
            </a:br>
            <a:r>
              <a:rPr lang="en-US" sz="1400" dirty="0">
                <a:solidFill>
                  <a:srgbClr val="FFFF00"/>
                </a:solidFill>
              </a:rPr>
              <a:t>API Pod</a:t>
            </a:r>
          </a:p>
        </p:txBody>
      </p:sp>
      <p:sp>
        <p:nvSpPr>
          <p:cNvPr id="17" name="Rectangle 16">
            <a:extLst>
              <a:ext uri="{FF2B5EF4-FFF2-40B4-BE49-F238E27FC236}">
                <a16:creationId xmlns:a16="http://schemas.microsoft.com/office/drawing/2014/main" id="{09E4D08D-F9D1-DC46-9328-CE9F05DEDF79}"/>
              </a:ext>
            </a:extLst>
          </p:cNvPr>
          <p:cNvSpPr/>
          <p:nvPr/>
        </p:nvSpPr>
        <p:spPr bwMode="auto">
          <a:xfrm>
            <a:off x="6391656" y="3627311"/>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8" name="TextBox 17">
            <a:extLst>
              <a:ext uri="{FF2B5EF4-FFF2-40B4-BE49-F238E27FC236}">
                <a16:creationId xmlns:a16="http://schemas.microsoft.com/office/drawing/2014/main" id="{7A33C5A5-86E3-B146-830E-AC4E9CDC9836}"/>
              </a:ext>
            </a:extLst>
          </p:cNvPr>
          <p:cNvSpPr txBox="1"/>
          <p:nvPr/>
        </p:nvSpPr>
        <p:spPr>
          <a:xfrm>
            <a:off x="6433731" y="3733800"/>
            <a:ext cx="1196674" cy="523220"/>
          </a:xfrm>
          <a:prstGeom prst="rect">
            <a:avLst/>
          </a:prstGeom>
          <a:noFill/>
        </p:spPr>
        <p:txBody>
          <a:bodyPr wrap="none" rtlCol="0">
            <a:spAutoFit/>
          </a:bodyPr>
          <a:lstStyle/>
          <a:p>
            <a:pPr algn="ctr"/>
            <a:r>
              <a:rPr lang="en-US" sz="1400" dirty="0">
                <a:solidFill>
                  <a:srgbClr val="FFFF00"/>
                </a:solidFill>
              </a:rPr>
              <a:t>NODE Solver</a:t>
            </a:r>
            <a:br>
              <a:rPr lang="en-US" sz="1400" dirty="0">
                <a:solidFill>
                  <a:srgbClr val="FFFF00"/>
                </a:solidFill>
              </a:rPr>
            </a:br>
            <a:r>
              <a:rPr lang="en-US" sz="1400" dirty="0">
                <a:solidFill>
                  <a:srgbClr val="FFFF00"/>
                </a:solidFill>
              </a:rPr>
              <a:t>API Pod</a:t>
            </a:r>
          </a:p>
        </p:txBody>
      </p:sp>
      <p:sp>
        <p:nvSpPr>
          <p:cNvPr id="19" name="Rectangle 18">
            <a:extLst>
              <a:ext uri="{FF2B5EF4-FFF2-40B4-BE49-F238E27FC236}">
                <a16:creationId xmlns:a16="http://schemas.microsoft.com/office/drawing/2014/main" id="{215E3466-080C-0648-BB2E-11E3EAD72452}"/>
              </a:ext>
            </a:extLst>
          </p:cNvPr>
          <p:cNvSpPr/>
          <p:nvPr/>
        </p:nvSpPr>
        <p:spPr bwMode="auto">
          <a:xfrm>
            <a:off x="6382512" y="4437466"/>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20" name="TextBox 19">
            <a:extLst>
              <a:ext uri="{FF2B5EF4-FFF2-40B4-BE49-F238E27FC236}">
                <a16:creationId xmlns:a16="http://schemas.microsoft.com/office/drawing/2014/main" id="{3E16D358-CAF8-9641-A3C3-0F626D20B0D5}"/>
              </a:ext>
            </a:extLst>
          </p:cNvPr>
          <p:cNvSpPr txBox="1"/>
          <p:nvPr/>
        </p:nvSpPr>
        <p:spPr>
          <a:xfrm>
            <a:off x="6439014" y="4543955"/>
            <a:ext cx="1167820" cy="523220"/>
          </a:xfrm>
          <a:prstGeom prst="rect">
            <a:avLst/>
          </a:prstGeom>
          <a:noFill/>
        </p:spPr>
        <p:txBody>
          <a:bodyPr wrap="none" rtlCol="0">
            <a:spAutoFit/>
          </a:bodyPr>
          <a:lstStyle/>
          <a:p>
            <a:pPr algn="ctr"/>
            <a:r>
              <a:rPr lang="en-US" sz="1400" dirty="0">
                <a:solidFill>
                  <a:srgbClr val="FFFF00"/>
                </a:solidFill>
              </a:rPr>
              <a:t>Kotlin Solver</a:t>
            </a:r>
            <a:br>
              <a:rPr lang="en-US" sz="1400" dirty="0">
                <a:solidFill>
                  <a:srgbClr val="FFFF00"/>
                </a:solidFill>
              </a:rPr>
            </a:br>
            <a:r>
              <a:rPr lang="en-US" sz="1400" dirty="0">
                <a:solidFill>
                  <a:srgbClr val="FFFF00"/>
                </a:solidFill>
              </a:rPr>
              <a:t>API Pod</a:t>
            </a:r>
          </a:p>
        </p:txBody>
      </p:sp>
      <p:sp>
        <p:nvSpPr>
          <p:cNvPr id="21" name="Rectangle 20">
            <a:extLst>
              <a:ext uri="{FF2B5EF4-FFF2-40B4-BE49-F238E27FC236}">
                <a16:creationId xmlns:a16="http://schemas.microsoft.com/office/drawing/2014/main" id="{E476A63B-1D2E-DC46-A5DC-8041550D2B6D}"/>
              </a:ext>
            </a:extLst>
          </p:cNvPr>
          <p:cNvSpPr/>
          <p:nvPr/>
        </p:nvSpPr>
        <p:spPr bwMode="auto">
          <a:xfrm>
            <a:off x="6373368" y="5247621"/>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22" name="TextBox 21">
            <a:extLst>
              <a:ext uri="{FF2B5EF4-FFF2-40B4-BE49-F238E27FC236}">
                <a16:creationId xmlns:a16="http://schemas.microsoft.com/office/drawing/2014/main" id="{DE5EA981-6C09-9A4A-BAD6-16086D1F92F8}"/>
              </a:ext>
            </a:extLst>
          </p:cNvPr>
          <p:cNvSpPr txBox="1"/>
          <p:nvPr/>
        </p:nvSpPr>
        <p:spPr>
          <a:xfrm>
            <a:off x="6433876" y="5354110"/>
            <a:ext cx="1159806" cy="523220"/>
          </a:xfrm>
          <a:prstGeom prst="rect">
            <a:avLst/>
          </a:prstGeom>
          <a:noFill/>
        </p:spPr>
        <p:txBody>
          <a:bodyPr wrap="none" rtlCol="0">
            <a:spAutoFit/>
          </a:bodyPr>
          <a:lstStyle/>
          <a:p>
            <a:pPr algn="ctr"/>
            <a:r>
              <a:rPr lang="en-US" sz="1400" dirty="0">
                <a:solidFill>
                  <a:srgbClr val="FFFF00"/>
                </a:solidFill>
              </a:rPr>
              <a:t>RUST Solver</a:t>
            </a:r>
            <a:br>
              <a:rPr lang="en-US" sz="1400" dirty="0">
                <a:solidFill>
                  <a:srgbClr val="FFFF00"/>
                </a:solidFill>
              </a:rPr>
            </a:br>
            <a:r>
              <a:rPr lang="en-US" sz="1400" dirty="0">
                <a:solidFill>
                  <a:srgbClr val="FFFF00"/>
                </a:solidFill>
              </a:rPr>
              <a:t>API Pod</a:t>
            </a:r>
          </a:p>
        </p:txBody>
      </p:sp>
      <p:sp>
        <p:nvSpPr>
          <p:cNvPr id="23" name="Rectangle 22">
            <a:extLst>
              <a:ext uri="{FF2B5EF4-FFF2-40B4-BE49-F238E27FC236}">
                <a16:creationId xmlns:a16="http://schemas.microsoft.com/office/drawing/2014/main" id="{EEC22B13-89C1-8C48-8FC9-2F64EB723B6A}"/>
              </a:ext>
            </a:extLst>
          </p:cNvPr>
          <p:cNvSpPr/>
          <p:nvPr/>
        </p:nvSpPr>
        <p:spPr bwMode="auto">
          <a:xfrm>
            <a:off x="4848028" y="2057400"/>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24" name="TextBox 23">
            <a:extLst>
              <a:ext uri="{FF2B5EF4-FFF2-40B4-BE49-F238E27FC236}">
                <a16:creationId xmlns:a16="http://schemas.microsoft.com/office/drawing/2014/main" id="{45EA9406-53B7-E64D-995E-7F0CC7E811CE}"/>
              </a:ext>
            </a:extLst>
          </p:cNvPr>
          <p:cNvSpPr txBox="1"/>
          <p:nvPr/>
        </p:nvSpPr>
        <p:spPr>
          <a:xfrm>
            <a:off x="4977208" y="2163889"/>
            <a:ext cx="1022459" cy="523220"/>
          </a:xfrm>
          <a:prstGeom prst="rect">
            <a:avLst/>
          </a:prstGeom>
          <a:noFill/>
        </p:spPr>
        <p:txBody>
          <a:bodyPr wrap="none" rtlCol="0">
            <a:spAutoFit/>
          </a:bodyPr>
          <a:lstStyle/>
          <a:p>
            <a:pPr algn="ctr"/>
            <a:r>
              <a:rPr lang="en-US" sz="1400" dirty="0">
                <a:solidFill>
                  <a:srgbClr val="FFFF00"/>
                </a:solidFill>
              </a:rPr>
              <a:t>Blockchain</a:t>
            </a:r>
            <a:br>
              <a:rPr lang="en-US" sz="1400" dirty="0">
                <a:solidFill>
                  <a:srgbClr val="FFFF00"/>
                </a:solidFill>
              </a:rPr>
            </a:br>
            <a:r>
              <a:rPr lang="en-US" sz="1400" dirty="0">
                <a:solidFill>
                  <a:srgbClr val="FFFF00"/>
                </a:solidFill>
              </a:rPr>
              <a:t>UI Service</a:t>
            </a:r>
          </a:p>
        </p:txBody>
      </p:sp>
      <p:sp>
        <p:nvSpPr>
          <p:cNvPr id="25" name="Rectangle 24">
            <a:extLst>
              <a:ext uri="{FF2B5EF4-FFF2-40B4-BE49-F238E27FC236}">
                <a16:creationId xmlns:a16="http://schemas.microsoft.com/office/drawing/2014/main" id="{FE91FD88-6B37-5647-A307-7438DDF0BCD0}"/>
              </a:ext>
            </a:extLst>
          </p:cNvPr>
          <p:cNvSpPr/>
          <p:nvPr/>
        </p:nvSpPr>
        <p:spPr bwMode="auto">
          <a:xfrm>
            <a:off x="4848028" y="2867555"/>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26" name="TextBox 25">
            <a:extLst>
              <a:ext uri="{FF2B5EF4-FFF2-40B4-BE49-F238E27FC236}">
                <a16:creationId xmlns:a16="http://schemas.microsoft.com/office/drawing/2014/main" id="{AE38342C-A92C-A24B-907A-563114DFA29D}"/>
              </a:ext>
            </a:extLst>
          </p:cNvPr>
          <p:cNvSpPr txBox="1"/>
          <p:nvPr/>
        </p:nvSpPr>
        <p:spPr>
          <a:xfrm>
            <a:off x="4824379" y="2974044"/>
            <a:ext cx="1328120" cy="523220"/>
          </a:xfrm>
          <a:prstGeom prst="rect">
            <a:avLst/>
          </a:prstGeom>
          <a:noFill/>
        </p:spPr>
        <p:txBody>
          <a:bodyPr wrap="none" rtlCol="0">
            <a:spAutoFit/>
          </a:bodyPr>
          <a:lstStyle/>
          <a:p>
            <a:pPr algn="ctr"/>
            <a:r>
              <a:rPr lang="en-US" sz="1400" dirty="0" err="1">
                <a:solidFill>
                  <a:srgbClr val="FFFF00"/>
                </a:solidFill>
              </a:rPr>
              <a:t>GoLang</a:t>
            </a:r>
            <a:r>
              <a:rPr lang="en-US" sz="1400" dirty="0">
                <a:solidFill>
                  <a:srgbClr val="FFFF00"/>
                </a:solidFill>
              </a:rPr>
              <a:t> Solver</a:t>
            </a:r>
            <a:br>
              <a:rPr lang="en-US" sz="1400" dirty="0">
                <a:solidFill>
                  <a:srgbClr val="FFFF00"/>
                </a:solidFill>
              </a:rPr>
            </a:br>
            <a:r>
              <a:rPr lang="en-US" sz="1400" dirty="0">
                <a:solidFill>
                  <a:srgbClr val="FFFF00"/>
                </a:solidFill>
              </a:rPr>
              <a:t>Service</a:t>
            </a:r>
          </a:p>
        </p:txBody>
      </p:sp>
      <p:sp>
        <p:nvSpPr>
          <p:cNvPr id="27" name="Rectangle 26">
            <a:extLst>
              <a:ext uri="{FF2B5EF4-FFF2-40B4-BE49-F238E27FC236}">
                <a16:creationId xmlns:a16="http://schemas.microsoft.com/office/drawing/2014/main" id="{2FBD632A-9BFF-0D40-A176-52651CB5672B}"/>
              </a:ext>
            </a:extLst>
          </p:cNvPr>
          <p:cNvSpPr/>
          <p:nvPr/>
        </p:nvSpPr>
        <p:spPr bwMode="auto">
          <a:xfrm>
            <a:off x="4838884" y="3677710"/>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28" name="TextBox 27">
            <a:extLst>
              <a:ext uri="{FF2B5EF4-FFF2-40B4-BE49-F238E27FC236}">
                <a16:creationId xmlns:a16="http://schemas.microsoft.com/office/drawing/2014/main" id="{4379A51B-2D62-9A4E-8FD3-7B9E828AE422}"/>
              </a:ext>
            </a:extLst>
          </p:cNvPr>
          <p:cNvSpPr txBox="1"/>
          <p:nvPr/>
        </p:nvSpPr>
        <p:spPr>
          <a:xfrm>
            <a:off x="4880959" y="3784199"/>
            <a:ext cx="1196674" cy="523220"/>
          </a:xfrm>
          <a:prstGeom prst="rect">
            <a:avLst/>
          </a:prstGeom>
          <a:noFill/>
        </p:spPr>
        <p:txBody>
          <a:bodyPr wrap="none" rtlCol="0">
            <a:spAutoFit/>
          </a:bodyPr>
          <a:lstStyle/>
          <a:p>
            <a:pPr algn="ctr"/>
            <a:r>
              <a:rPr lang="en-US" sz="1400" dirty="0">
                <a:solidFill>
                  <a:srgbClr val="FFFF00"/>
                </a:solidFill>
              </a:rPr>
              <a:t>NODE Solver</a:t>
            </a:r>
            <a:br>
              <a:rPr lang="en-US" sz="1400" dirty="0">
                <a:solidFill>
                  <a:srgbClr val="FFFF00"/>
                </a:solidFill>
              </a:rPr>
            </a:br>
            <a:r>
              <a:rPr lang="en-US" sz="1400" dirty="0">
                <a:solidFill>
                  <a:srgbClr val="FFFF00"/>
                </a:solidFill>
              </a:rPr>
              <a:t>Service</a:t>
            </a:r>
          </a:p>
        </p:txBody>
      </p:sp>
      <p:sp>
        <p:nvSpPr>
          <p:cNvPr id="29" name="Rectangle 28">
            <a:extLst>
              <a:ext uri="{FF2B5EF4-FFF2-40B4-BE49-F238E27FC236}">
                <a16:creationId xmlns:a16="http://schemas.microsoft.com/office/drawing/2014/main" id="{D0601CF5-5C20-EE46-8BB1-2A6EB3540128}"/>
              </a:ext>
            </a:extLst>
          </p:cNvPr>
          <p:cNvSpPr/>
          <p:nvPr/>
        </p:nvSpPr>
        <p:spPr bwMode="auto">
          <a:xfrm>
            <a:off x="4829740" y="4487865"/>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30" name="TextBox 29">
            <a:extLst>
              <a:ext uri="{FF2B5EF4-FFF2-40B4-BE49-F238E27FC236}">
                <a16:creationId xmlns:a16="http://schemas.microsoft.com/office/drawing/2014/main" id="{25C4F568-A407-804B-BB95-46392711185E}"/>
              </a:ext>
            </a:extLst>
          </p:cNvPr>
          <p:cNvSpPr txBox="1"/>
          <p:nvPr/>
        </p:nvSpPr>
        <p:spPr>
          <a:xfrm>
            <a:off x="4886242" y="4594354"/>
            <a:ext cx="1167820" cy="523220"/>
          </a:xfrm>
          <a:prstGeom prst="rect">
            <a:avLst/>
          </a:prstGeom>
          <a:noFill/>
        </p:spPr>
        <p:txBody>
          <a:bodyPr wrap="none" rtlCol="0">
            <a:spAutoFit/>
          </a:bodyPr>
          <a:lstStyle/>
          <a:p>
            <a:pPr algn="ctr"/>
            <a:r>
              <a:rPr lang="en-US" sz="1400" dirty="0">
                <a:solidFill>
                  <a:srgbClr val="FFFF00"/>
                </a:solidFill>
              </a:rPr>
              <a:t>Kotlin Solver</a:t>
            </a:r>
            <a:br>
              <a:rPr lang="en-US" sz="1400" dirty="0">
                <a:solidFill>
                  <a:srgbClr val="FFFF00"/>
                </a:solidFill>
              </a:rPr>
            </a:br>
            <a:r>
              <a:rPr lang="en-US" sz="1400" dirty="0">
                <a:solidFill>
                  <a:srgbClr val="FFFF00"/>
                </a:solidFill>
              </a:rPr>
              <a:t>Service</a:t>
            </a:r>
          </a:p>
        </p:txBody>
      </p:sp>
      <p:sp>
        <p:nvSpPr>
          <p:cNvPr id="31" name="Rectangle 30">
            <a:extLst>
              <a:ext uri="{FF2B5EF4-FFF2-40B4-BE49-F238E27FC236}">
                <a16:creationId xmlns:a16="http://schemas.microsoft.com/office/drawing/2014/main" id="{38539CCD-A4EF-9349-AD60-8117D99207C7}"/>
              </a:ext>
            </a:extLst>
          </p:cNvPr>
          <p:cNvSpPr/>
          <p:nvPr/>
        </p:nvSpPr>
        <p:spPr bwMode="auto">
          <a:xfrm>
            <a:off x="4820596" y="5298020"/>
            <a:ext cx="1253096" cy="7361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32" name="TextBox 31">
            <a:extLst>
              <a:ext uri="{FF2B5EF4-FFF2-40B4-BE49-F238E27FC236}">
                <a16:creationId xmlns:a16="http://schemas.microsoft.com/office/drawing/2014/main" id="{F74CBBDA-2667-C54C-8C0A-F403B4969151}"/>
              </a:ext>
            </a:extLst>
          </p:cNvPr>
          <p:cNvSpPr txBox="1"/>
          <p:nvPr/>
        </p:nvSpPr>
        <p:spPr>
          <a:xfrm>
            <a:off x="4881104" y="5404509"/>
            <a:ext cx="1159806" cy="523220"/>
          </a:xfrm>
          <a:prstGeom prst="rect">
            <a:avLst/>
          </a:prstGeom>
          <a:noFill/>
        </p:spPr>
        <p:txBody>
          <a:bodyPr wrap="none" rtlCol="0">
            <a:spAutoFit/>
          </a:bodyPr>
          <a:lstStyle/>
          <a:p>
            <a:pPr algn="ctr"/>
            <a:r>
              <a:rPr lang="en-US" sz="1400" dirty="0">
                <a:solidFill>
                  <a:srgbClr val="FFFF00"/>
                </a:solidFill>
              </a:rPr>
              <a:t>RUST Solver</a:t>
            </a:r>
            <a:br>
              <a:rPr lang="en-US" sz="1400" dirty="0">
                <a:solidFill>
                  <a:srgbClr val="FFFF00"/>
                </a:solidFill>
              </a:rPr>
            </a:br>
            <a:r>
              <a:rPr lang="en-US" sz="1400" dirty="0">
                <a:solidFill>
                  <a:srgbClr val="FFFF00"/>
                </a:solidFill>
              </a:rPr>
              <a:t>Service</a:t>
            </a:r>
          </a:p>
        </p:txBody>
      </p:sp>
      <p:cxnSp>
        <p:nvCxnSpPr>
          <p:cNvPr id="6" name="Straight Connector 5">
            <a:extLst>
              <a:ext uri="{FF2B5EF4-FFF2-40B4-BE49-F238E27FC236}">
                <a16:creationId xmlns:a16="http://schemas.microsoft.com/office/drawing/2014/main" id="{16CCB767-011E-E740-9C0E-3280F2BA008F}"/>
              </a:ext>
            </a:extLst>
          </p:cNvPr>
          <p:cNvCxnSpPr>
            <a:stCxn id="23" idx="3"/>
            <a:endCxn id="13" idx="1"/>
          </p:cNvCxnSpPr>
          <p:nvPr/>
        </p:nvCxnSpPr>
        <p:spPr bwMode="auto">
          <a:xfrm flipV="1">
            <a:off x="6101124" y="2375101"/>
            <a:ext cx="299676" cy="503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a:extLst>
              <a:ext uri="{FF2B5EF4-FFF2-40B4-BE49-F238E27FC236}">
                <a16:creationId xmlns:a16="http://schemas.microsoft.com/office/drawing/2014/main" id="{F1D526B0-BA23-A448-BA7B-B04C9F94A7DB}"/>
              </a:ext>
            </a:extLst>
          </p:cNvPr>
          <p:cNvCxnSpPr>
            <a:cxnSpLocks/>
            <a:stCxn id="28" idx="3"/>
            <a:endCxn id="17" idx="1"/>
          </p:cNvCxnSpPr>
          <p:nvPr/>
        </p:nvCxnSpPr>
        <p:spPr bwMode="auto">
          <a:xfrm flipV="1">
            <a:off x="6077633" y="3995411"/>
            <a:ext cx="314023" cy="5039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a:extLst>
              <a:ext uri="{FF2B5EF4-FFF2-40B4-BE49-F238E27FC236}">
                <a16:creationId xmlns:a16="http://schemas.microsoft.com/office/drawing/2014/main" id="{51839D17-B1BC-3245-A530-A92A7FB1E0F5}"/>
              </a:ext>
            </a:extLst>
          </p:cNvPr>
          <p:cNvCxnSpPr>
            <a:cxnSpLocks/>
            <a:stCxn id="29" idx="3"/>
            <a:endCxn id="19" idx="1"/>
          </p:cNvCxnSpPr>
          <p:nvPr/>
        </p:nvCxnSpPr>
        <p:spPr bwMode="auto">
          <a:xfrm flipV="1">
            <a:off x="6082836" y="4805566"/>
            <a:ext cx="299676" cy="503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7EB8E615-3028-344C-BB59-E0F32659FF1F}"/>
              </a:ext>
            </a:extLst>
          </p:cNvPr>
          <p:cNvCxnSpPr>
            <a:cxnSpLocks/>
            <a:stCxn id="31" idx="3"/>
            <a:endCxn id="21" idx="1"/>
          </p:cNvCxnSpPr>
          <p:nvPr/>
        </p:nvCxnSpPr>
        <p:spPr bwMode="auto">
          <a:xfrm flipV="1">
            <a:off x="6073692" y="5615721"/>
            <a:ext cx="299676" cy="503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9" name="Straight Connector 48">
            <a:extLst>
              <a:ext uri="{FF2B5EF4-FFF2-40B4-BE49-F238E27FC236}">
                <a16:creationId xmlns:a16="http://schemas.microsoft.com/office/drawing/2014/main" id="{ED7ED7A8-B41E-8741-82E1-D72BE3472304}"/>
              </a:ext>
            </a:extLst>
          </p:cNvPr>
          <p:cNvCxnSpPr>
            <a:cxnSpLocks/>
            <a:endCxn id="16" idx="1"/>
          </p:cNvCxnSpPr>
          <p:nvPr/>
        </p:nvCxnSpPr>
        <p:spPr bwMode="auto">
          <a:xfrm flipV="1">
            <a:off x="5999667" y="3185255"/>
            <a:ext cx="377484" cy="913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Rectangle 51">
            <a:extLst>
              <a:ext uri="{FF2B5EF4-FFF2-40B4-BE49-F238E27FC236}">
                <a16:creationId xmlns:a16="http://schemas.microsoft.com/office/drawing/2014/main" id="{2742911A-8812-274B-A191-B6AEF43F85EE}"/>
              </a:ext>
            </a:extLst>
          </p:cNvPr>
          <p:cNvSpPr/>
          <p:nvPr/>
        </p:nvSpPr>
        <p:spPr bwMode="auto">
          <a:xfrm rot="16200000">
            <a:off x="1291796" y="3816767"/>
            <a:ext cx="3973658" cy="461246"/>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53" name="TextBox 52">
            <a:extLst>
              <a:ext uri="{FF2B5EF4-FFF2-40B4-BE49-F238E27FC236}">
                <a16:creationId xmlns:a16="http://schemas.microsoft.com/office/drawing/2014/main" id="{B46FD5EC-B9DF-764E-87E2-A72E77AF9227}"/>
              </a:ext>
            </a:extLst>
          </p:cNvPr>
          <p:cNvSpPr txBox="1"/>
          <p:nvPr/>
        </p:nvSpPr>
        <p:spPr>
          <a:xfrm rot="16200000">
            <a:off x="1356311" y="3890340"/>
            <a:ext cx="3973658" cy="307777"/>
          </a:xfrm>
          <a:prstGeom prst="rect">
            <a:avLst/>
          </a:prstGeom>
          <a:noFill/>
        </p:spPr>
        <p:txBody>
          <a:bodyPr wrap="square" rtlCol="0">
            <a:spAutoFit/>
          </a:bodyPr>
          <a:lstStyle/>
          <a:p>
            <a:pPr algn="ctr"/>
            <a:r>
              <a:rPr lang="en-US" sz="1400" dirty="0">
                <a:solidFill>
                  <a:srgbClr val="FFFF00"/>
                </a:solidFill>
              </a:rPr>
              <a:t>HA Proxy Ingress Controller</a:t>
            </a:r>
          </a:p>
        </p:txBody>
      </p:sp>
      <p:cxnSp>
        <p:nvCxnSpPr>
          <p:cNvPr id="55" name="Straight Connector 54">
            <a:extLst>
              <a:ext uri="{FF2B5EF4-FFF2-40B4-BE49-F238E27FC236}">
                <a16:creationId xmlns:a16="http://schemas.microsoft.com/office/drawing/2014/main" id="{F5C6C612-BFC5-B945-8A01-F97B546D1546}"/>
              </a:ext>
            </a:extLst>
          </p:cNvPr>
          <p:cNvCxnSpPr>
            <a:cxnSpLocks/>
            <a:stCxn id="52" idx="2"/>
            <a:endCxn id="23" idx="1"/>
          </p:cNvCxnSpPr>
          <p:nvPr/>
        </p:nvCxnSpPr>
        <p:spPr bwMode="auto">
          <a:xfrm flipV="1">
            <a:off x="3509248" y="2425500"/>
            <a:ext cx="1338780" cy="1621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8" name="Straight Connector 57">
            <a:extLst>
              <a:ext uri="{FF2B5EF4-FFF2-40B4-BE49-F238E27FC236}">
                <a16:creationId xmlns:a16="http://schemas.microsoft.com/office/drawing/2014/main" id="{00CCBF9B-B13E-354D-B2DF-691BB302D117}"/>
              </a:ext>
            </a:extLst>
          </p:cNvPr>
          <p:cNvCxnSpPr>
            <a:cxnSpLocks/>
            <a:stCxn id="52" idx="2"/>
            <a:endCxn id="26" idx="1"/>
          </p:cNvCxnSpPr>
          <p:nvPr/>
        </p:nvCxnSpPr>
        <p:spPr bwMode="auto">
          <a:xfrm flipV="1">
            <a:off x="3509248" y="3235654"/>
            <a:ext cx="1315131" cy="811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Connector 60">
            <a:extLst>
              <a:ext uri="{FF2B5EF4-FFF2-40B4-BE49-F238E27FC236}">
                <a16:creationId xmlns:a16="http://schemas.microsoft.com/office/drawing/2014/main" id="{83D1D9C2-AB32-B54D-8906-51F29AF0D8C0}"/>
              </a:ext>
            </a:extLst>
          </p:cNvPr>
          <p:cNvCxnSpPr>
            <a:cxnSpLocks/>
            <a:stCxn id="53" idx="2"/>
          </p:cNvCxnSpPr>
          <p:nvPr/>
        </p:nvCxnSpPr>
        <p:spPr bwMode="auto">
          <a:xfrm>
            <a:off x="3497029" y="4044229"/>
            <a:ext cx="1327350" cy="15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D5F9C390-1043-124D-AEC5-195E5CE5DFE4}"/>
              </a:ext>
            </a:extLst>
          </p:cNvPr>
          <p:cNvCxnSpPr>
            <a:cxnSpLocks/>
            <a:stCxn id="53" idx="2"/>
            <a:endCxn id="29" idx="1"/>
          </p:cNvCxnSpPr>
          <p:nvPr/>
        </p:nvCxnSpPr>
        <p:spPr bwMode="auto">
          <a:xfrm>
            <a:off x="3497029" y="4044229"/>
            <a:ext cx="1332711" cy="811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65">
            <a:extLst>
              <a:ext uri="{FF2B5EF4-FFF2-40B4-BE49-F238E27FC236}">
                <a16:creationId xmlns:a16="http://schemas.microsoft.com/office/drawing/2014/main" id="{8B354DAF-FACE-B445-A444-E21CC7BD15C8}"/>
              </a:ext>
            </a:extLst>
          </p:cNvPr>
          <p:cNvCxnSpPr>
            <a:cxnSpLocks/>
          </p:cNvCxnSpPr>
          <p:nvPr/>
        </p:nvCxnSpPr>
        <p:spPr bwMode="auto">
          <a:xfrm>
            <a:off x="3497029" y="4044229"/>
            <a:ext cx="1332711" cy="811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4842D8AD-F2A9-E94F-B967-9F00BE0AE328}"/>
              </a:ext>
            </a:extLst>
          </p:cNvPr>
          <p:cNvCxnSpPr>
            <a:cxnSpLocks/>
          </p:cNvCxnSpPr>
          <p:nvPr/>
        </p:nvCxnSpPr>
        <p:spPr bwMode="auto">
          <a:xfrm>
            <a:off x="3497029" y="4044229"/>
            <a:ext cx="1332711" cy="811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8" name="Straight Connector 67">
            <a:extLst>
              <a:ext uri="{FF2B5EF4-FFF2-40B4-BE49-F238E27FC236}">
                <a16:creationId xmlns:a16="http://schemas.microsoft.com/office/drawing/2014/main" id="{608D2F35-ECCE-4046-A510-92E356F19B95}"/>
              </a:ext>
            </a:extLst>
          </p:cNvPr>
          <p:cNvCxnSpPr>
            <a:cxnSpLocks/>
            <a:stCxn id="53" idx="2"/>
            <a:endCxn id="31" idx="1"/>
          </p:cNvCxnSpPr>
          <p:nvPr/>
        </p:nvCxnSpPr>
        <p:spPr bwMode="auto">
          <a:xfrm>
            <a:off x="3497029" y="4044229"/>
            <a:ext cx="1323567" cy="162189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1" name="Rectangle 70">
            <a:extLst>
              <a:ext uri="{FF2B5EF4-FFF2-40B4-BE49-F238E27FC236}">
                <a16:creationId xmlns:a16="http://schemas.microsoft.com/office/drawing/2014/main" id="{2DE53C60-F910-F04D-B472-8D63B05DDABB}"/>
              </a:ext>
            </a:extLst>
          </p:cNvPr>
          <p:cNvSpPr/>
          <p:nvPr/>
        </p:nvSpPr>
        <p:spPr bwMode="auto">
          <a:xfrm>
            <a:off x="235810" y="3204044"/>
            <a:ext cx="1782785" cy="14686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72" name="TextBox 71">
            <a:extLst>
              <a:ext uri="{FF2B5EF4-FFF2-40B4-BE49-F238E27FC236}">
                <a16:creationId xmlns:a16="http://schemas.microsoft.com/office/drawing/2014/main" id="{7A2BF81E-6065-E94E-8F6C-96DAF475FCE2}"/>
              </a:ext>
            </a:extLst>
          </p:cNvPr>
          <p:cNvSpPr txBox="1"/>
          <p:nvPr/>
        </p:nvSpPr>
        <p:spPr>
          <a:xfrm>
            <a:off x="485840" y="3661632"/>
            <a:ext cx="1282723" cy="461665"/>
          </a:xfrm>
          <a:prstGeom prst="rect">
            <a:avLst/>
          </a:prstGeom>
          <a:noFill/>
        </p:spPr>
        <p:txBody>
          <a:bodyPr wrap="none" rtlCol="0">
            <a:spAutoFit/>
          </a:bodyPr>
          <a:lstStyle/>
          <a:p>
            <a:r>
              <a:rPr lang="en-US" dirty="0"/>
              <a:t>Browser</a:t>
            </a:r>
          </a:p>
        </p:txBody>
      </p:sp>
      <p:cxnSp>
        <p:nvCxnSpPr>
          <p:cNvPr id="73" name="Straight Connector 72">
            <a:extLst>
              <a:ext uri="{FF2B5EF4-FFF2-40B4-BE49-F238E27FC236}">
                <a16:creationId xmlns:a16="http://schemas.microsoft.com/office/drawing/2014/main" id="{B98DE1AC-5EB2-0648-BD91-1EEE2D64F6A1}"/>
              </a:ext>
            </a:extLst>
          </p:cNvPr>
          <p:cNvCxnSpPr>
            <a:cxnSpLocks/>
            <a:stCxn id="71" idx="3"/>
          </p:cNvCxnSpPr>
          <p:nvPr/>
        </p:nvCxnSpPr>
        <p:spPr bwMode="auto">
          <a:xfrm>
            <a:off x="2018595" y="3938362"/>
            <a:ext cx="1024045" cy="1058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6" name="Rectangle 75">
            <a:extLst>
              <a:ext uri="{FF2B5EF4-FFF2-40B4-BE49-F238E27FC236}">
                <a16:creationId xmlns:a16="http://schemas.microsoft.com/office/drawing/2014/main" id="{CA77F555-6A6B-BE45-A14B-FC5642D2B711}"/>
              </a:ext>
            </a:extLst>
          </p:cNvPr>
          <p:cNvSpPr/>
          <p:nvPr/>
        </p:nvSpPr>
        <p:spPr bwMode="auto">
          <a:xfrm>
            <a:off x="6382512" y="2492886"/>
            <a:ext cx="1253096" cy="22387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charset="0"/>
                <a:ea typeface="ＭＳ Ｐゴシック" charset="0"/>
              </a:rPr>
              <a:t>container</a:t>
            </a:r>
          </a:p>
        </p:txBody>
      </p:sp>
      <p:sp>
        <p:nvSpPr>
          <p:cNvPr id="77" name="Rectangle 76">
            <a:extLst>
              <a:ext uri="{FF2B5EF4-FFF2-40B4-BE49-F238E27FC236}">
                <a16:creationId xmlns:a16="http://schemas.microsoft.com/office/drawing/2014/main" id="{91ADDDD2-2652-D242-B3CA-C6FDE65F7968}"/>
              </a:ext>
            </a:extLst>
          </p:cNvPr>
          <p:cNvSpPr/>
          <p:nvPr/>
        </p:nvSpPr>
        <p:spPr bwMode="auto">
          <a:xfrm>
            <a:off x="6391656" y="3340394"/>
            <a:ext cx="1253096" cy="22387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charset="0"/>
                <a:ea typeface="ＭＳ Ｐゴシック" charset="0"/>
              </a:rPr>
              <a:t>container</a:t>
            </a:r>
          </a:p>
        </p:txBody>
      </p:sp>
      <p:sp>
        <p:nvSpPr>
          <p:cNvPr id="78" name="Rectangle 77">
            <a:extLst>
              <a:ext uri="{FF2B5EF4-FFF2-40B4-BE49-F238E27FC236}">
                <a16:creationId xmlns:a16="http://schemas.microsoft.com/office/drawing/2014/main" id="{E5831D8F-42B4-4748-9D44-C611AF4D03DD}"/>
              </a:ext>
            </a:extLst>
          </p:cNvPr>
          <p:cNvSpPr/>
          <p:nvPr/>
        </p:nvSpPr>
        <p:spPr bwMode="auto">
          <a:xfrm>
            <a:off x="6400800" y="4187902"/>
            <a:ext cx="1253096" cy="22387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charset="0"/>
                <a:ea typeface="ＭＳ Ｐゴシック" charset="0"/>
              </a:rPr>
              <a:t>container</a:t>
            </a:r>
          </a:p>
        </p:txBody>
      </p:sp>
      <p:sp>
        <p:nvSpPr>
          <p:cNvPr id="79" name="Rectangle 78">
            <a:extLst>
              <a:ext uri="{FF2B5EF4-FFF2-40B4-BE49-F238E27FC236}">
                <a16:creationId xmlns:a16="http://schemas.microsoft.com/office/drawing/2014/main" id="{02925295-4A4D-7440-8027-0F87BABEC038}"/>
              </a:ext>
            </a:extLst>
          </p:cNvPr>
          <p:cNvSpPr/>
          <p:nvPr/>
        </p:nvSpPr>
        <p:spPr bwMode="auto">
          <a:xfrm>
            <a:off x="6382512" y="4959201"/>
            <a:ext cx="1253096" cy="22387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charset="0"/>
                <a:ea typeface="ＭＳ Ｐゴシック" charset="0"/>
              </a:rPr>
              <a:t>container</a:t>
            </a:r>
          </a:p>
        </p:txBody>
      </p:sp>
      <p:sp>
        <p:nvSpPr>
          <p:cNvPr id="80" name="Rectangle 79">
            <a:extLst>
              <a:ext uri="{FF2B5EF4-FFF2-40B4-BE49-F238E27FC236}">
                <a16:creationId xmlns:a16="http://schemas.microsoft.com/office/drawing/2014/main" id="{51B0919D-E138-074A-B34E-8E498B7511A3}"/>
              </a:ext>
            </a:extLst>
          </p:cNvPr>
          <p:cNvSpPr/>
          <p:nvPr/>
        </p:nvSpPr>
        <p:spPr bwMode="auto">
          <a:xfrm>
            <a:off x="6378183" y="5812306"/>
            <a:ext cx="1253096" cy="22387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charset="0"/>
                <a:ea typeface="ＭＳ Ｐゴシック" charset="0"/>
              </a:rPr>
              <a:t>container</a:t>
            </a:r>
          </a:p>
        </p:txBody>
      </p:sp>
      <p:sp>
        <p:nvSpPr>
          <p:cNvPr id="475149" name="TextBox 475148">
            <a:extLst>
              <a:ext uri="{FF2B5EF4-FFF2-40B4-BE49-F238E27FC236}">
                <a16:creationId xmlns:a16="http://schemas.microsoft.com/office/drawing/2014/main" id="{A15A670A-8311-E547-B3DF-FC70AF225228}"/>
              </a:ext>
            </a:extLst>
          </p:cNvPr>
          <p:cNvSpPr txBox="1"/>
          <p:nvPr/>
        </p:nvSpPr>
        <p:spPr>
          <a:xfrm rot="16200000">
            <a:off x="1209493" y="2608578"/>
            <a:ext cx="2409634" cy="461665"/>
          </a:xfrm>
          <a:prstGeom prst="rect">
            <a:avLst/>
          </a:prstGeom>
          <a:noFill/>
        </p:spPr>
        <p:txBody>
          <a:bodyPr wrap="none" rtlCol="0">
            <a:spAutoFit/>
          </a:bodyPr>
          <a:lstStyle/>
          <a:p>
            <a:r>
              <a:rPr lang="en-US" dirty="0"/>
              <a:t>Localhost:30133</a:t>
            </a:r>
          </a:p>
        </p:txBody>
      </p:sp>
      <p:sp>
        <p:nvSpPr>
          <p:cNvPr id="98" name="TextBox 97">
            <a:extLst>
              <a:ext uri="{FF2B5EF4-FFF2-40B4-BE49-F238E27FC236}">
                <a16:creationId xmlns:a16="http://schemas.microsoft.com/office/drawing/2014/main" id="{56D99E57-3267-8347-B60F-024ECE678D31}"/>
              </a:ext>
            </a:extLst>
          </p:cNvPr>
          <p:cNvSpPr txBox="1"/>
          <p:nvPr/>
        </p:nvSpPr>
        <p:spPr>
          <a:xfrm rot="19775140">
            <a:off x="3993458" y="3186505"/>
            <a:ext cx="755335" cy="307777"/>
          </a:xfrm>
          <a:prstGeom prst="rect">
            <a:avLst/>
          </a:prstGeom>
          <a:noFill/>
        </p:spPr>
        <p:txBody>
          <a:bodyPr wrap="none" rtlCol="0">
            <a:spAutoFit/>
          </a:bodyPr>
          <a:lstStyle/>
          <a:p>
            <a:r>
              <a:rPr lang="en-US" sz="1400" dirty="0"/>
              <a:t>/</a:t>
            </a:r>
            <a:r>
              <a:rPr lang="en-US" sz="1400" dirty="0" err="1"/>
              <a:t>api</a:t>
            </a:r>
            <a:r>
              <a:rPr lang="en-US" sz="1400" dirty="0"/>
              <a:t>/go</a:t>
            </a:r>
          </a:p>
        </p:txBody>
      </p:sp>
      <p:sp>
        <p:nvSpPr>
          <p:cNvPr id="99" name="TextBox 98">
            <a:extLst>
              <a:ext uri="{FF2B5EF4-FFF2-40B4-BE49-F238E27FC236}">
                <a16:creationId xmlns:a16="http://schemas.microsoft.com/office/drawing/2014/main" id="{B6DD5BC3-23AF-EF4A-A89C-952DEF1B9A39}"/>
              </a:ext>
            </a:extLst>
          </p:cNvPr>
          <p:cNvSpPr txBox="1"/>
          <p:nvPr/>
        </p:nvSpPr>
        <p:spPr>
          <a:xfrm rot="18973988">
            <a:off x="3978617" y="2820155"/>
            <a:ext cx="253596" cy="307777"/>
          </a:xfrm>
          <a:prstGeom prst="rect">
            <a:avLst/>
          </a:prstGeom>
          <a:noFill/>
        </p:spPr>
        <p:txBody>
          <a:bodyPr wrap="none" rtlCol="0">
            <a:spAutoFit/>
          </a:bodyPr>
          <a:lstStyle/>
          <a:p>
            <a:r>
              <a:rPr lang="en-US" sz="1400" dirty="0"/>
              <a:t>/</a:t>
            </a:r>
          </a:p>
        </p:txBody>
      </p:sp>
      <p:sp>
        <p:nvSpPr>
          <p:cNvPr id="100" name="TextBox 99">
            <a:extLst>
              <a:ext uri="{FF2B5EF4-FFF2-40B4-BE49-F238E27FC236}">
                <a16:creationId xmlns:a16="http://schemas.microsoft.com/office/drawing/2014/main" id="{68CF6E3C-6A83-9E4C-9EEE-843AF8FB18BE}"/>
              </a:ext>
            </a:extLst>
          </p:cNvPr>
          <p:cNvSpPr txBox="1"/>
          <p:nvPr/>
        </p:nvSpPr>
        <p:spPr>
          <a:xfrm>
            <a:off x="3870340" y="3729333"/>
            <a:ext cx="949299" cy="307777"/>
          </a:xfrm>
          <a:prstGeom prst="rect">
            <a:avLst/>
          </a:prstGeom>
          <a:noFill/>
        </p:spPr>
        <p:txBody>
          <a:bodyPr wrap="none" rtlCol="0">
            <a:spAutoFit/>
          </a:bodyPr>
          <a:lstStyle/>
          <a:p>
            <a:r>
              <a:rPr lang="en-US" sz="1400" dirty="0"/>
              <a:t>/</a:t>
            </a:r>
            <a:r>
              <a:rPr lang="en-US" sz="1400" dirty="0" err="1"/>
              <a:t>api</a:t>
            </a:r>
            <a:r>
              <a:rPr lang="en-US" sz="1400" dirty="0"/>
              <a:t>/node</a:t>
            </a:r>
          </a:p>
        </p:txBody>
      </p:sp>
      <p:sp>
        <p:nvSpPr>
          <p:cNvPr id="101" name="TextBox 100">
            <a:extLst>
              <a:ext uri="{FF2B5EF4-FFF2-40B4-BE49-F238E27FC236}">
                <a16:creationId xmlns:a16="http://schemas.microsoft.com/office/drawing/2014/main" id="{7689F164-1F4E-0B47-83A7-B76048750A9E}"/>
              </a:ext>
            </a:extLst>
          </p:cNvPr>
          <p:cNvSpPr txBox="1"/>
          <p:nvPr/>
        </p:nvSpPr>
        <p:spPr>
          <a:xfrm rot="1946299">
            <a:off x="3816749" y="4231822"/>
            <a:ext cx="986360" cy="307777"/>
          </a:xfrm>
          <a:prstGeom prst="rect">
            <a:avLst/>
          </a:prstGeom>
          <a:noFill/>
        </p:spPr>
        <p:txBody>
          <a:bodyPr wrap="none" rtlCol="0">
            <a:spAutoFit/>
          </a:bodyPr>
          <a:lstStyle/>
          <a:p>
            <a:r>
              <a:rPr lang="en-US" sz="1400" dirty="0"/>
              <a:t>/</a:t>
            </a:r>
            <a:r>
              <a:rPr lang="en-US" sz="1400" dirty="0" err="1"/>
              <a:t>api</a:t>
            </a:r>
            <a:r>
              <a:rPr lang="en-US" sz="1400" dirty="0"/>
              <a:t>/</a:t>
            </a:r>
            <a:r>
              <a:rPr lang="en-US" sz="1400" dirty="0" err="1"/>
              <a:t>kotlin</a:t>
            </a:r>
            <a:endParaRPr lang="en-US" sz="1400" dirty="0"/>
          </a:p>
        </p:txBody>
      </p:sp>
      <p:sp>
        <p:nvSpPr>
          <p:cNvPr id="102" name="TextBox 101">
            <a:extLst>
              <a:ext uri="{FF2B5EF4-FFF2-40B4-BE49-F238E27FC236}">
                <a16:creationId xmlns:a16="http://schemas.microsoft.com/office/drawing/2014/main" id="{EB1B0D0B-8F3F-014A-AFF4-47AFB6EADDCF}"/>
              </a:ext>
            </a:extLst>
          </p:cNvPr>
          <p:cNvSpPr txBox="1"/>
          <p:nvPr/>
        </p:nvSpPr>
        <p:spPr>
          <a:xfrm rot="2537272">
            <a:off x="3882014" y="4676877"/>
            <a:ext cx="861133" cy="307777"/>
          </a:xfrm>
          <a:prstGeom prst="rect">
            <a:avLst/>
          </a:prstGeom>
          <a:noFill/>
        </p:spPr>
        <p:txBody>
          <a:bodyPr wrap="none" rtlCol="0">
            <a:spAutoFit/>
          </a:bodyPr>
          <a:lstStyle/>
          <a:p>
            <a:r>
              <a:rPr lang="en-US" sz="1400" dirty="0"/>
              <a:t>/</a:t>
            </a:r>
            <a:r>
              <a:rPr lang="en-US" sz="1400" dirty="0" err="1"/>
              <a:t>api</a:t>
            </a:r>
            <a:r>
              <a:rPr lang="en-US" sz="1400" dirty="0"/>
              <a:t>/rust</a:t>
            </a:r>
          </a:p>
        </p:txBody>
      </p:sp>
    </p:spTree>
    <p:extLst>
      <p:ext uri="{BB962C8B-B14F-4D97-AF65-F5344CB8AC3E}">
        <p14:creationId xmlns:p14="http://schemas.microsoft.com/office/powerpoint/2010/main" val="9583891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36</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37</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38</a:t>
            </a:fld>
            <a:endParaRPr lang="en-US"/>
          </a:p>
        </p:txBody>
      </p:sp>
      <p:sp>
        <p:nvSpPr>
          <p:cNvPr id="472066" name="Rectangle 2"/>
          <p:cNvSpPr>
            <a:spLocks noGrp="1" noChangeArrowheads="1"/>
          </p:cNvSpPr>
          <p:nvPr>
            <p:ph type="title"/>
          </p:nvPr>
        </p:nvSpPr>
        <p:spPr/>
        <p:txBody>
          <a:bodyPr/>
          <a:lstStyle/>
          <a:p>
            <a:r>
              <a:rPr lang="en-US" dirty="0"/>
              <a:t>Sidebar – Architecture Style versus Architecture Pattern?</a:t>
            </a:r>
          </a:p>
        </p:txBody>
      </p:sp>
      <p:sp>
        <p:nvSpPr>
          <p:cNvPr id="472067" name="Rectangle 3" descr="Rectangle: Click to edit Master text styles&#10;Second level&#10;Third level&#10;Fourth level&#10;Fifth level"/>
          <p:cNvSpPr>
            <a:spLocks noGrp="1" noChangeArrowheads="1"/>
          </p:cNvSpPr>
          <p:nvPr>
            <p:ph type="body" idx="1"/>
          </p:nvPr>
        </p:nvSpPr>
        <p:spPr>
          <a:xfrm>
            <a:off x="609600" y="1905000"/>
            <a:ext cx="8229600" cy="1144703"/>
          </a:xfrm>
        </p:spPr>
        <p:txBody>
          <a:bodyPr/>
          <a:lstStyle/>
          <a:p>
            <a:pPr marL="0" indent="0">
              <a:lnSpc>
                <a:spcPct val="90000"/>
              </a:lnSpc>
              <a:buNone/>
            </a:pPr>
            <a:r>
              <a:rPr lang="en-US" sz="2800" b="1" dirty="0"/>
              <a:t>We will look at the difference between architecture styles and patterns later…</a:t>
            </a:r>
            <a:br>
              <a:rPr lang="en-US" sz="2800" b="1" u="sng" dirty="0"/>
            </a:br>
            <a:br>
              <a:rPr lang="en-US" sz="2800" b="1" u="sng" dirty="0"/>
            </a:br>
            <a:endParaRPr lang="en-US" sz="2400" i="1" dirty="0">
              <a:solidFill>
                <a:srgbClr val="7030A0"/>
              </a:solidFill>
            </a:endParaRPr>
          </a:p>
        </p:txBody>
      </p:sp>
      <p:sp>
        <p:nvSpPr>
          <p:cNvPr id="8" name="Rectangle 3" descr="Rectangle: Click to edit Master text styles&#10;Second level&#10;Third level&#10;Fourth level&#10;Fifth level">
            <a:extLst>
              <a:ext uri="{FF2B5EF4-FFF2-40B4-BE49-F238E27FC236}">
                <a16:creationId xmlns:a16="http://schemas.microsoft.com/office/drawing/2014/main" id="{5B2BE33F-F996-C548-BB73-8D1FFBC17631}"/>
              </a:ext>
            </a:extLst>
          </p:cNvPr>
          <p:cNvSpPr txBox="1">
            <a:spLocks noChangeArrowheads="1"/>
          </p:cNvSpPr>
          <p:nvPr/>
        </p:nvSpPr>
        <p:spPr bwMode="auto">
          <a:xfrm>
            <a:off x="609600" y="3049703"/>
            <a:ext cx="8229600" cy="114470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While we can form a general understanding of their differences…</a:t>
            </a:r>
            <a:br>
              <a:rPr lang="en-US" sz="2800" b="1" u="sng" kern="0" dirty="0"/>
            </a:br>
            <a:br>
              <a:rPr lang="en-US" sz="2800" b="1" u="sng" kern="0" dirty="0"/>
            </a:br>
            <a:endParaRPr lang="en-US" sz="2400" i="1" kern="0" dirty="0">
              <a:solidFill>
                <a:srgbClr val="7030A0"/>
              </a:solidFill>
            </a:endParaRPr>
          </a:p>
        </p:txBody>
      </p:sp>
      <p:sp>
        <p:nvSpPr>
          <p:cNvPr id="9" name="Rectangle 3" descr="Rectangle: Click to edit Master text styles&#10;Second level&#10;Third level&#10;Fourth level&#10;Fifth level">
            <a:extLst>
              <a:ext uri="{FF2B5EF4-FFF2-40B4-BE49-F238E27FC236}">
                <a16:creationId xmlns:a16="http://schemas.microsoft.com/office/drawing/2014/main" id="{8FDE0B1A-367A-F842-B5A9-0E30D49BB021}"/>
              </a:ext>
            </a:extLst>
          </p:cNvPr>
          <p:cNvSpPr txBox="1">
            <a:spLocks noChangeArrowheads="1"/>
          </p:cNvSpPr>
          <p:nvPr/>
        </p:nvSpPr>
        <p:spPr bwMode="auto">
          <a:xfrm>
            <a:off x="609600" y="4194406"/>
            <a:ext cx="8229600" cy="114470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lnSpc>
                <a:spcPct val="90000"/>
              </a:lnSpc>
              <a:buFont typeface="Wingdings" charset="0"/>
              <a:buNone/>
            </a:pPr>
            <a:r>
              <a:rPr lang="en-US" sz="2800" b="1" kern="0" dirty="0"/>
              <a:t>In practice, they can generally be used interchangeably</a:t>
            </a:r>
            <a:br>
              <a:rPr lang="en-US" sz="2800" b="1" u="sng" kern="0" dirty="0"/>
            </a:br>
            <a:br>
              <a:rPr lang="en-US" sz="2800" b="1" u="sng" kern="0" dirty="0"/>
            </a:br>
            <a:endParaRPr lang="en-US" sz="2400" i="1" kern="0" dirty="0">
              <a:solidFill>
                <a:srgbClr val="7030A0"/>
              </a:solidFill>
            </a:endParaRPr>
          </a:p>
        </p:txBody>
      </p:sp>
    </p:spTree>
    <p:extLst>
      <p:ext uri="{BB962C8B-B14F-4D97-AF65-F5344CB8AC3E}">
        <p14:creationId xmlns:p14="http://schemas.microsoft.com/office/powerpoint/2010/main" val="383954533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39</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Software Architecture/Design Use Cases</a:t>
            </a:r>
          </a:p>
        </p:txBody>
      </p:sp>
      <p:sp>
        <p:nvSpPr>
          <p:cNvPr id="470019" name="Rectangle 3" descr="Rectangle: Click to edit Master text styles&#10;Second level&#10;Third level&#10;Fourth level&#10;Fifth level"/>
          <p:cNvSpPr>
            <a:spLocks noGrp="1" noChangeArrowheads="1"/>
          </p:cNvSpPr>
          <p:nvPr>
            <p:ph type="body" idx="1"/>
          </p:nvPr>
        </p:nvSpPr>
        <p:spPr>
          <a:xfrm>
            <a:off x="707020" y="1676400"/>
            <a:ext cx="7772400" cy="3200400"/>
          </a:xfrm>
        </p:spPr>
        <p:txBody>
          <a:bodyPr/>
          <a:lstStyle/>
          <a:p>
            <a:pPr>
              <a:lnSpc>
                <a:spcPct val="90000"/>
              </a:lnSpc>
            </a:pPr>
            <a:r>
              <a:rPr lang="en-US" sz="2800" b="1" dirty="0">
                <a:solidFill>
                  <a:srgbClr val="00B050"/>
                </a:solidFill>
              </a:rPr>
              <a:t>Greenfield</a:t>
            </a:r>
            <a:r>
              <a:rPr lang="en-US" sz="2800" dirty="0"/>
              <a:t>: Guiding Net-New efforts</a:t>
            </a:r>
          </a:p>
          <a:p>
            <a:pPr>
              <a:lnSpc>
                <a:spcPct val="90000"/>
              </a:lnSpc>
            </a:pPr>
            <a:r>
              <a:rPr lang="en-US" sz="2800" b="1" dirty="0">
                <a:solidFill>
                  <a:schemeClr val="accent5">
                    <a:lumMod val="25000"/>
                  </a:schemeClr>
                </a:solidFill>
              </a:rPr>
              <a:t>Brownfield:  </a:t>
            </a:r>
            <a:r>
              <a:rPr lang="en-US" sz="2800" dirty="0"/>
              <a:t>Extending / enhancing existing systems</a:t>
            </a:r>
          </a:p>
          <a:p>
            <a:pPr>
              <a:lnSpc>
                <a:spcPct val="90000"/>
              </a:lnSpc>
            </a:pPr>
            <a:r>
              <a:rPr lang="en-US" sz="2800" b="1" dirty="0">
                <a:solidFill>
                  <a:srgbClr val="FF0000"/>
                </a:solidFill>
              </a:rPr>
              <a:t>Legacy:  </a:t>
            </a:r>
            <a:r>
              <a:rPr lang="en-US" sz="2800" dirty="0"/>
              <a:t>Understanding constraints of existing systems on newer brown- or green-field efforts</a:t>
            </a:r>
          </a:p>
        </p:txBody>
      </p:sp>
    </p:spTree>
    <p:extLst>
      <p:ext uri="{BB962C8B-B14F-4D97-AF65-F5344CB8AC3E}">
        <p14:creationId xmlns:p14="http://schemas.microsoft.com/office/powerpoint/2010/main" val="192472275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40</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41</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42</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aspects</a:t>
            </a:r>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43</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44</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45</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46</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47</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48</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49</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5</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50</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51</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52</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53</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27529" y="11430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3">
              <a:defRPr/>
            </a:pPr>
            <a:r>
              <a:rPr lang="en-GB" dirty="0">
                <a:cs typeface="Times" charset="0"/>
              </a:rPr>
              <a:t>Constraints on allowed dependencies </a:t>
            </a:r>
            <a:endParaRPr lang="en-GB" dirty="0">
              <a:ea typeface="+mn-ea"/>
              <a:cs typeface="Times" charset="0"/>
            </a:endParaRPr>
          </a:p>
          <a:p>
            <a:pPr lvl="1">
              <a:defRPr/>
            </a:pPr>
            <a:r>
              <a:rPr lang="en-GB" sz="2000" i="1" dirty="0">
                <a:ea typeface="+mn-ea"/>
                <a:cs typeface="Times" charset="0"/>
              </a:rPr>
              <a:t>Module/Class design</a:t>
            </a:r>
            <a:r>
              <a:rPr lang="en-GB" sz="2000" dirty="0">
                <a:ea typeface="+mn-ea"/>
                <a:cs typeface="Times" charset="0"/>
              </a:rPr>
              <a:t>: </a:t>
            </a:r>
          </a:p>
          <a:p>
            <a:pPr lvl="2">
              <a:defRPr/>
            </a:pPr>
            <a:r>
              <a:rPr lang="en-GB" sz="2000" dirty="0">
                <a:ea typeface="+mn-ea"/>
                <a:cs typeface="Times" charset="0"/>
              </a:rPr>
              <a:t>The various features of modules/classes.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54</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 learning opportunity (e.g., open source)</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55</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56</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57</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dirty="0">
                <a:ea typeface="+mn-ea"/>
                <a:cs typeface="Times" charset="0"/>
              </a:rPr>
              <a:t>A subsystem or module has high cohesion if it keeps together things that are related to each other, and keeps out other things</a:t>
            </a:r>
          </a:p>
          <a:p>
            <a:pPr lvl="1">
              <a:defRPr/>
            </a:pPr>
            <a:r>
              <a:rPr lang="en-GB" dirty="0">
                <a:ea typeface="+mn-ea"/>
                <a:cs typeface="Times" charset="0"/>
              </a:rPr>
              <a:t>This makes the system as a whole easier to understand and change</a:t>
            </a:r>
            <a:r>
              <a:rPr lang="en-US" dirty="0">
                <a:ea typeface="+mn-ea"/>
                <a:cs typeface="Times" charset="0"/>
              </a:rPr>
              <a:t> </a:t>
            </a:r>
          </a:p>
          <a:p>
            <a:pPr lvl="1">
              <a:defRPr/>
            </a:pPr>
            <a:r>
              <a:rPr lang="en-US" dirty="0">
                <a:ea typeface="+mn-ea"/>
                <a:cs typeface="Times" charset="0"/>
              </a:rPr>
              <a:t>Type of cohesion:</a:t>
            </a:r>
          </a:p>
          <a:p>
            <a:pPr lvl="2">
              <a:defRPr/>
            </a:pPr>
            <a:r>
              <a:rPr lang="en-US" dirty="0">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58</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59</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t>Software Designs are complicated, therefore,</a:t>
            </a:r>
            <a:br>
              <a:rPr lang="en-US" b="1" dirty="0"/>
            </a:br>
            <a:r>
              <a:rPr lang="en-US" b="1" dirty="0"/>
              <a:t>they must be modeled…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60</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Code Level Things</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61</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2652158112"/>
              </p:ext>
            </p:extLst>
          </p:nvPr>
        </p:nvGraphicFramePr>
        <p:xfrm>
          <a:off x="152400" y="4680448"/>
          <a:ext cx="8839200" cy="147828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Afferent</a:t>
                      </a:r>
                    </a:p>
                  </a:txBody>
                  <a:tcPr/>
                </a:tc>
                <a:tc>
                  <a:txBody>
                    <a:bodyPr/>
                    <a:lstStyle/>
                    <a:p>
                      <a:r>
                        <a:rPr lang="en-US" dirty="0"/>
                        <a:t>How multiple other components depend on a target component</a:t>
                      </a:r>
                    </a:p>
                  </a:txBody>
                  <a:tcPr/>
                </a:tc>
                <a:extLst>
                  <a:ext uri="{0D108BD9-81ED-4DB2-BD59-A6C34878D82A}">
                    <a16:rowId xmlns:a16="http://schemas.microsoft.com/office/drawing/2014/main" val="10001"/>
                  </a:ext>
                </a:extLst>
              </a:tr>
              <a:tr h="370840">
                <a:tc>
                  <a:txBody>
                    <a:bodyPr/>
                    <a:lstStyle/>
                    <a:p>
                      <a:r>
                        <a:rPr lang="en-US" dirty="0"/>
                        <a:t>Efferent</a:t>
                      </a:r>
                    </a:p>
                  </a:txBody>
                  <a:tcPr/>
                </a:tc>
                <a:tc>
                  <a:txBody>
                    <a:bodyPr/>
                    <a:lstStyle/>
                    <a:p>
                      <a:r>
                        <a:rPr lang="en-US" dirty="0"/>
                        <a:t>How dependent a component is on other components</a:t>
                      </a:r>
                    </a:p>
                  </a:txBody>
                  <a:tcPr/>
                </a:tc>
                <a:extLst>
                  <a:ext uri="{0D108BD9-81ED-4DB2-BD59-A6C34878D82A}">
                    <a16:rowId xmlns:a16="http://schemas.microsoft.com/office/drawing/2014/main" val="10002"/>
                  </a:ext>
                </a:extLst>
              </a:tr>
              <a:tr h="370840">
                <a:tc>
                  <a:txBody>
                    <a:bodyPr/>
                    <a:lstStyle/>
                    <a:p>
                      <a:r>
                        <a:rPr lang="en-US" dirty="0"/>
                        <a:t>Temporal</a:t>
                      </a:r>
                    </a:p>
                  </a:txBody>
                  <a:tcPr/>
                </a:tc>
                <a:tc>
                  <a:txBody>
                    <a:bodyPr/>
                    <a:lstStyle/>
                    <a:p>
                      <a:r>
                        <a:rPr lang="en-US" dirty="0"/>
                        <a:t>Coupling introduced by non-static timing dependencies</a:t>
                      </a:r>
                    </a:p>
                  </a:txBody>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455762"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533400"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533400"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533400"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133600" y="21547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133600" y="27072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133600" y="26119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383911" y="19642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383911" y="24214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383911" y="28786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055962" y="26119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055962" y="21547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068502" y="27453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05600" y="24234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599481" y="35096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255862" y="28024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871504" y="35067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527885" y="27995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12243" y="36972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039240" y="35354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778353" y="40475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146140" y="19642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069466" y="20023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294680" y="33143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749276" y="17569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767503" y="19261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786324" y="40810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07444" y="29500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5945616" y="29072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6719419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62</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 – Architecture Things</a:t>
            </a:r>
            <a:endParaRPr lang="en-US" dirty="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1813252847"/>
              </p:ext>
            </p:extLst>
          </p:nvPr>
        </p:nvGraphicFramePr>
        <p:xfrm>
          <a:off x="304800" y="4157945"/>
          <a:ext cx="8534400" cy="2387600"/>
        </p:xfrm>
        <a:graphic>
          <a:graphicData uri="http://schemas.openxmlformats.org/drawingml/2006/table">
            <a:tbl>
              <a:tblPr firstRow="1" bandRow="1">
                <a:tableStyleId>{5C22544A-7EE6-4342-B048-85BDC9FD1C3A}</a:tableStyleId>
              </a:tblPr>
              <a:tblGrid>
                <a:gridCol w="1880461">
                  <a:extLst>
                    <a:ext uri="{9D8B030D-6E8A-4147-A177-3AD203B41FA5}">
                      <a16:colId xmlns:a16="http://schemas.microsoft.com/office/drawing/2014/main" val="20000"/>
                    </a:ext>
                  </a:extLst>
                </a:gridCol>
                <a:gridCol w="6653939">
                  <a:extLst>
                    <a:ext uri="{9D8B030D-6E8A-4147-A177-3AD203B41FA5}">
                      <a16:colId xmlns:a16="http://schemas.microsoft.com/office/drawing/2014/main" val="20001"/>
                    </a:ext>
                  </a:extLst>
                </a:gridCol>
              </a:tblGrid>
              <a:tr h="1422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Pathologic</a:t>
                      </a:r>
                    </a:p>
                  </a:txBody>
                  <a:tcPr/>
                </a:tc>
                <a:tc>
                  <a:txBody>
                    <a:bodyPr/>
                    <a:lstStyle/>
                    <a:p>
                      <a:r>
                        <a:rPr lang="en-US" dirty="0"/>
                        <a:t>One component depends on the inner workings of another</a:t>
                      </a:r>
                    </a:p>
                  </a:txBody>
                  <a:tcPr/>
                </a:tc>
                <a:extLst>
                  <a:ext uri="{0D108BD9-81ED-4DB2-BD59-A6C34878D82A}">
                    <a16:rowId xmlns:a16="http://schemas.microsoft.com/office/drawing/2014/main" val="10001"/>
                  </a:ext>
                </a:extLst>
              </a:tr>
              <a:tr h="370840">
                <a:tc>
                  <a:txBody>
                    <a:bodyPr/>
                    <a:lstStyle/>
                    <a:p>
                      <a:r>
                        <a:rPr lang="en-US" dirty="0"/>
                        <a:t>External</a:t>
                      </a:r>
                    </a:p>
                  </a:txBody>
                  <a:tcPr/>
                </a:tc>
                <a:tc>
                  <a:txBody>
                    <a:bodyPr/>
                    <a:lstStyle/>
                    <a:p>
                      <a:r>
                        <a:rPr lang="en-US" dirty="0"/>
                        <a:t>Multiple components share an externally imposed protocol or data format</a:t>
                      </a:r>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One component passes information on another component on what to do</a:t>
                      </a:r>
                    </a:p>
                  </a:txBody>
                  <a:tcPr/>
                </a:tc>
                <a:extLst>
                  <a:ext uri="{0D108BD9-81ED-4DB2-BD59-A6C34878D82A}">
                    <a16:rowId xmlns:a16="http://schemas.microsoft.com/office/drawing/2014/main" val="10003"/>
                  </a:ext>
                </a:extLst>
              </a:tr>
              <a:tr h="370840">
                <a:tc>
                  <a:txBody>
                    <a:bodyPr/>
                    <a:lstStyle/>
                    <a:p>
                      <a:r>
                        <a:rPr lang="en-US" dirty="0"/>
                        <a:t>Data</a:t>
                      </a:r>
                    </a:p>
                  </a:txBody>
                  <a:tcPr/>
                </a:tc>
                <a:tc>
                  <a:txBody>
                    <a:bodyPr/>
                    <a:lstStyle/>
                    <a:p>
                      <a:r>
                        <a:rPr lang="en-US" dirty="0"/>
                        <a:t>Components are bound to the same data context</a:t>
                      </a:r>
                    </a:p>
                  </a:txBody>
                  <a:tcPr/>
                </a:tc>
                <a:extLst>
                  <a:ext uri="{0D108BD9-81ED-4DB2-BD59-A6C34878D82A}">
                    <a16:rowId xmlns:a16="http://schemas.microsoft.com/office/drawing/2014/main" val="1884301540"/>
                  </a:ext>
                </a:extLst>
              </a:tr>
            </a:tbl>
          </a:graphicData>
        </a:graphic>
      </p:graphicFrame>
      <p:sp>
        <p:nvSpPr>
          <p:cNvPr id="2" name="Rectangle 1">
            <a:extLst>
              <a:ext uri="{FF2B5EF4-FFF2-40B4-BE49-F238E27FC236}">
                <a16:creationId xmlns:a16="http://schemas.microsoft.com/office/drawing/2014/main" id="{251FA14D-30FB-7649-AE44-23AA0040C5A2}"/>
              </a:ext>
            </a:extLst>
          </p:cNvPr>
          <p:cNvSpPr/>
          <p:nvPr/>
        </p:nvSpPr>
        <p:spPr bwMode="auto">
          <a:xfrm>
            <a:off x="2531962"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a</a:t>
            </a:r>
          </a:p>
        </p:txBody>
      </p:sp>
      <p:sp>
        <p:nvSpPr>
          <p:cNvPr id="7" name="Rectangle 6">
            <a:extLst>
              <a:ext uri="{FF2B5EF4-FFF2-40B4-BE49-F238E27FC236}">
                <a16:creationId xmlns:a16="http://schemas.microsoft.com/office/drawing/2014/main" id="{5E0F60D9-9412-0B46-A21C-C482545044A5}"/>
              </a:ext>
            </a:extLst>
          </p:cNvPr>
          <p:cNvSpPr/>
          <p:nvPr/>
        </p:nvSpPr>
        <p:spPr bwMode="auto">
          <a:xfrm>
            <a:off x="609600"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b</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D91FBCE8-486A-874B-B819-3951A4E3E93A}"/>
              </a:ext>
            </a:extLst>
          </p:cNvPr>
          <p:cNvSpPr/>
          <p:nvPr/>
        </p:nvSpPr>
        <p:spPr bwMode="auto">
          <a:xfrm>
            <a:off x="609600"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c</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9" name="Rectangle 8">
            <a:extLst>
              <a:ext uri="{FF2B5EF4-FFF2-40B4-BE49-F238E27FC236}">
                <a16:creationId xmlns:a16="http://schemas.microsoft.com/office/drawing/2014/main" id="{B6D7C40C-2595-5946-B404-FA6669BBFF0C}"/>
              </a:ext>
            </a:extLst>
          </p:cNvPr>
          <p:cNvSpPr/>
          <p:nvPr/>
        </p:nvSpPr>
        <p:spPr bwMode="auto">
          <a:xfrm>
            <a:off x="609600"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d</a:t>
            </a:r>
            <a:endParaRPr kumimoji="0" lang="en-US" sz="1800" b="1" i="0" u="none" strike="noStrike" cap="none" normalizeH="0" baseline="0" dirty="0">
              <a:ln>
                <a:noFill/>
              </a:ln>
              <a:solidFill>
                <a:schemeClr val="tx1"/>
              </a:solidFill>
              <a:effectLst/>
              <a:latin typeface="Tahoma" charset="0"/>
              <a:ea typeface="ＭＳ Ｐゴシック" charset="0"/>
            </a:endParaRPr>
          </a:p>
        </p:txBody>
      </p:sp>
      <p:cxnSp>
        <p:nvCxnSpPr>
          <p:cNvPr id="5" name="Straight Arrow Connector 4">
            <a:extLst>
              <a:ext uri="{FF2B5EF4-FFF2-40B4-BE49-F238E27FC236}">
                <a16:creationId xmlns:a16="http://schemas.microsoft.com/office/drawing/2014/main" id="{8B1CB5AD-1B06-FB43-AB00-1AB8880A8A4B}"/>
              </a:ext>
            </a:extLst>
          </p:cNvPr>
          <p:cNvCxnSpPr>
            <a:stCxn id="7" idx="3"/>
          </p:cNvCxnSpPr>
          <p:nvPr/>
        </p:nvCxnSpPr>
        <p:spPr bwMode="auto">
          <a:xfrm>
            <a:off x="2209800" y="1921877"/>
            <a:ext cx="322162"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AF7ADD7-994D-5E47-847B-A00835527A50}"/>
              </a:ext>
            </a:extLst>
          </p:cNvPr>
          <p:cNvCxnSpPr>
            <a:cxnSpLocks/>
            <a:stCxn id="9" idx="3"/>
          </p:cNvCxnSpPr>
          <p:nvPr/>
        </p:nvCxnSpPr>
        <p:spPr bwMode="auto">
          <a:xfrm flipV="1">
            <a:off x="2209800" y="2474327"/>
            <a:ext cx="322162" cy="3619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58AE8D7B-F515-924D-A5D7-94DACCA503BB}"/>
              </a:ext>
            </a:extLst>
          </p:cNvPr>
          <p:cNvCxnSpPr>
            <a:cxnSpLocks/>
            <a:stCxn id="8" idx="3"/>
            <a:endCxn id="2" idx="1"/>
          </p:cNvCxnSpPr>
          <p:nvPr/>
        </p:nvCxnSpPr>
        <p:spPr bwMode="auto">
          <a:xfrm>
            <a:off x="2209800" y="2379077"/>
            <a:ext cx="322162"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Rectangle 16">
            <a:extLst>
              <a:ext uri="{FF2B5EF4-FFF2-40B4-BE49-F238E27FC236}">
                <a16:creationId xmlns:a16="http://schemas.microsoft.com/office/drawing/2014/main" id="{9B9B871B-4799-F446-990A-71BBDDACD5D0}"/>
              </a:ext>
            </a:extLst>
          </p:cNvPr>
          <p:cNvSpPr/>
          <p:nvPr/>
        </p:nvSpPr>
        <p:spPr bwMode="auto">
          <a:xfrm>
            <a:off x="4460111" y="17313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e</a:t>
            </a:r>
          </a:p>
        </p:txBody>
      </p:sp>
      <p:sp>
        <p:nvSpPr>
          <p:cNvPr id="18" name="Rectangle 17">
            <a:extLst>
              <a:ext uri="{FF2B5EF4-FFF2-40B4-BE49-F238E27FC236}">
                <a16:creationId xmlns:a16="http://schemas.microsoft.com/office/drawing/2014/main" id="{B278BBF9-9321-CE4F-848B-3BAE1F9785C0}"/>
              </a:ext>
            </a:extLst>
          </p:cNvPr>
          <p:cNvSpPr/>
          <p:nvPr/>
        </p:nvSpPr>
        <p:spPr bwMode="auto">
          <a:xfrm>
            <a:off x="4460111" y="21885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f</a:t>
            </a:r>
          </a:p>
        </p:txBody>
      </p:sp>
      <p:sp>
        <p:nvSpPr>
          <p:cNvPr id="19" name="Rectangle 18">
            <a:extLst>
              <a:ext uri="{FF2B5EF4-FFF2-40B4-BE49-F238E27FC236}">
                <a16:creationId xmlns:a16="http://schemas.microsoft.com/office/drawing/2014/main" id="{CA14DBD1-E38F-BB4A-A7E7-63267233EAC3}"/>
              </a:ext>
            </a:extLst>
          </p:cNvPr>
          <p:cNvSpPr/>
          <p:nvPr/>
        </p:nvSpPr>
        <p:spPr bwMode="auto">
          <a:xfrm>
            <a:off x="4460111" y="2645777"/>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kumimoji="0" lang="en-US" sz="1800" b="1" i="0" u="none" strike="noStrike" cap="none" normalizeH="0" baseline="0" dirty="0">
                <a:ln>
                  <a:noFill/>
                </a:ln>
                <a:solidFill>
                  <a:schemeClr val="tx1"/>
                </a:solidFill>
                <a:effectLst/>
                <a:latin typeface="Tahoma" charset="0"/>
                <a:ea typeface="ＭＳ Ｐゴシック" charset="0"/>
              </a:rPr>
              <a:t>g</a:t>
            </a:r>
          </a:p>
        </p:txBody>
      </p:sp>
      <p:cxnSp>
        <p:nvCxnSpPr>
          <p:cNvPr id="22" name="Straight Arrow Connector 21">
            <a:extLst>
              <a:ext uri="{FF2B5EF4-FFF2-40B4-BE49-F238E27FC236}">
                <a16:creationId xmlns:a16="http://schemas.microsoft.com/office/drawing/2014/main" id="{CD8A2AF2-1F98-F043-9980-255E714507C0}"/>
              </a:ext>
            </a:extLst>
          </p:cNvPr>
          <p:cNvCxnSpPr>
            <a:cxnSpLocks/>
            <a:stCxn id="2" idx="3"/>
            <a:endCxn id="18" idx="1"/>
          </p:cNvCxnSpPr>
          <p:nvPr/>
        </p:nvCxnSpPr>
        <p:spPr bwMode="auto">
          <a:xfrm>
            <a:off x="4132162" y="2379077"/>
            <a:ext cx="327949"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E59CA06F-575F-7046-9796-9BCB2DB57A45}"/>
              </a:ext>
            </a:extLst>
          </p:cNvPr>
          <p:cNvCxnSpPr>
            <a:cxnSpLocks/>
            <a:endCxn id="17" idx="1"/>
          </p:cNvCxnSpPr>
          <p:nvPr/>
        </p:nvCxnSpPr>
        <p:spPr bwMode="auto">
          <a:xfrm flipV="1">
            <a:off x="4132162" y="1921877"/>
            <a:ext cx="327949" cy="34290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717CB84E-0156-D840-B6FE-F4618A6F8589}"/>
              </a:ext>
            </a:extLst>
          </p:cNvPr>
          <p:cNvCxnSpPr>
            <a:cxnSpLocks/>
            <a:endCxn id="19" idx="1"/>
          </p:cNvCxnSpPr>
          <p:nvPr/>
        </p:nvCxnSpPr>
        <p:spPr bwMode="auto">
          <a:xfrm>
            <a:off x="4144702" y="2512427"/>
            <a:ext cx="315409" cy="32385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16602AB7-2B75-9846-8043-65F033D4EC0E}"/>
              </a:ext>
            </a:extLst>
          </p:cNvPr>
          <p:cNvSpPr/>
          <p:nvPr/>
        </p:nvSpPr>
        <p:spPr bwMode="auto">
          <a:xfrm>
            <a:off x="6781800" y="2190506"/>
            <a:ext cx="1600200" cy="381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c</a:t>
            </a:r>
            <a:r>
              <a:rPr kumimoji="0" lang="en-US" sz="1800" b="0" i="0" u="none" strike="noStrike" cap="none" normalizeH="0" baseline="0" dirty="0">
                <a:ln>
                  <a:noFill/>
                </a:ln>
                <a:solidFill>
                  <a:schemeClr val="tx1"/>
                </a:solidFill>
                <a:effectLst/>
                <a:latin typeface="Tahoma" charset="0"/>
                <a:ea typeface="ＭＳ Ｐゴシック" charset="0"/>
              </a:rPr>
              <a:t>omponent </a:t>
            </a:r>
            <a:r>
              <a:rPr lang="en-US" sz="1800" b="1" dirty="0"/>
              <a:t>h</a:t>
            </a:r>
            <a:endParaRPr kumimoji="0" lang="en-US" sz="1800" b="1" i="0" u="none" strike="noStrike" cap="none" normalizeH="0" baseline="0" dirty="0">
              <a:ln>
                <a:noFill/>
              </a:ln>
              <a:solidFill>
                <a:schemeClr val="tx1"/>
              </a:solidFill>
              <a:effectLst/>
              <a:latin typeface="Tahoma" charset="0"/>
              <a:ea typeface="ＭＳ Ｐゴシック" charset="0"/>
            </a:endParaRPr>
          </a:p>
        </p:txBody>
      </p:sp>
      <p:sp>
        <p:nvSpPr>
          <p:cNvPr id="29" name="Can 28">
            <a:extLst>
              <a:ext uri="{FF2B5EF4-FFF2-40B4-BE49-F238E27FC236}">
                <a16:creationId xmlns:a16="http://schemas.microsoft.com/office/drawing/2014/main" id="{438F2829-BF55-CA49-98BA-16B18FB29A2C}"/>
              </a:ext>
            </a:extLst>
          </p:cNvPr>
          <p:cNvSpPr/>
          <p:nvPr/>
        </p:nvSpPr>
        <p:spPr bwMode="auto">
          <a:xfrm>
            <a:off x="2675681" y="3276775"/>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32" name="Straight Arrow Connector 31">
            <a:extLst>
              <a:ext uri="{FF2B5EF4-FFF2-40B4-BE49-F238E27FC236}">
                <a16:creationId xmlns:a16="http://schemas.microsoft.com/office/drawing/2014/main" id="{011D89D7-7659-1B4A-B542-4EB925527858}"/>
              </a:ext>
            </a:extLst>
          </p:cNvPr>
          <p:cNvCxnSpPr>
            <a:cxnSpLocks/>
            <a:stCxn id="2" idx="2"/>
            <a:endCxn id="29" idx="1"/>
          </p:cNvCxnSpPr>
          <p:nvPr/>
        </p:nvCxnSpPr>
        <p:spPr bwMode="auto">
          <a:xfrm>
            <a:off x="3332062" y="2569577"/>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Can 38">
            <a:extLst>
              <a:ext uri="{FF2B5EF4-FFF2-40B4-BE49-F238E27FC236}">
                <a16:creationId xmlns:a16="http://schemas.microsoft.com/office/drawing/2014/main" id="{65D7B4C5-CB26-AD45-970C-7F33148A7768}"/>
              </a:ext>
            </a:extLst>
          </p:cNvPr>
          <p:cNvSpPr/>
          <p:nvPr/>
        </p:nvSpPr>
        <p:spPr bwMode="auto">
          <a:xfrm>
            <a:off x="6947704" y="3273881"/>
            <a:ext cx="1312762" cy="3810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0" name="Straight Arrow Connector 39">
            <a:extLst>
              <a:ext uri="{FF2B5EF4-FFF2-40B4-BE49-F238E27FC236}">
                <a16:creationId xmlns:a16="http://schemas.microsoft.com/office/drawing/2014/main" id="{2D51C741-9ECF-9A46-96E9-0C3F9E5AFBBB}"/>
              </a:ext>
            </a:extLst>
          </p:cNvPr>
          <p:cNvCxnSpPr>
            <a:cxnSpLocks/>
            <a:endCxn id="39" idx="1"/>
          </p:cNvCxnSpPr>
          <p:nvPr/>
        </p:nvCxnSpPr>
        <p:spPr bwMode="auto">
          <a:xfrm>
            <a:off x="7604085" y="2566683"/>
            <a:ext cx="0" cy="707198"/>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Straight Arrow Connector 40">
            <a:extLst>
              <a:ext uri="{FF2B5EF4-FFF2-40B4-BE49-F238E27FC236}">
                <a16:creationId xmlns:a16="http://schemas.microsoft.com/office/drawing/2014/main" id="{EB0C83E7-8E15-8546-9772-DA690AD22C7A}"/>
              </a:ext>
            </a:extLst>
          </p:cNvPr>
          <p:cNvCxnSpPr>
            <a:cxnSpLocks/>
            <a:stCxn id="29" idx="4"/>
            <a:endCxn id="39" idx="2"/>
          </p:cNvCxnSpPr>
          <p:nvPr/>
        </p:nvCxnSpPr>
        <p:spPr bwMode="auto">
          <a:xfrm flipV="1">
            <a:off x="3988443" y="3464381"/>
            <a:ext cx="2959261" cy="2894"/>
          </a:xfrm>
          <a:prstGeom prst="straightConnector1">
            <a:avLst/>
          </a:prstGeom>
          <a:solidFill>
            <a:schemeClr val="accent1"/>
          </a:solidFill>
          <a:ln w="25400"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610F84B-903F-2A40-9CD2-6646B28A3621}"/>
              </a:ext>
            </a:extLst>
          </p:cNvPr>
          <p:cNvSpPr txBox="1"/>
          <p:nvPr/>
        </p:nvSpPr>
        <p:spPr>
          <a:xfrm>
            <a:off x="5115440" y="3302517"/>
            <a:ext cx="587020" cy="338554"/>
          </a:xfrm>
          <a:prstGeom prst="rect">
            <a:avLst/>
          </a:prstGeom>
          <a:solidFill>
            <a:schemeClr val="bg1"/>
          </a:solidFill>
        </p:spPr>
        <p:txBody>
          <a:bodyPr wrap="none" rtlCol="0">
            <a:spAutoFit/>
          </a:bodyPr>
          <a:lstStyle/>
          <a:p>
            <a:r>
              <a:rPr lang="en-US" sz="1600" dirty="0"/>
              <a:t>sync</a:t>
            </a:r>
          </a:p>
        </p:txBody>
      </p:sp>
      <p:sp>
        <p:nvSpPr>
          <p:cNvPr id="46" name="TextBox 45">
            <a:extLst>
              <a:ext uri="{FF2B5EF4-FFF2-40B4-BE49-F238E27FC236}">
                <a16:creationId xmlns:a16="http://schemas.microsoft.com/office/drawing/2014/main" id="{AFC84DA2-8DAC-D443-8925-66DAE914E8AD}"/>
              </a:ext>
            </a:extLst>
          </p:cNvPr>
          <p:cNvSpPr txBox="1"/>
          <p:nvPr/>
        </p:nvSpPr>
        <p:spPr>
          <a:xfrm>
            <a:off x="1854553" y="3814694"/>
            <a:ext cx="1032655" cy="338554"/>
          </a:xfrm>
          <a:prstGeom prst="rect">
            <a:avLst/>
          </a:prstGeom>
          <a:solidFill>
            <a:schemeClr val="bg1"/>
          </a:solidFill>
        </p:spPr>
        <p:txBody>
          <a:bodyPr wrap="none" rtlCol="0">
            <a:spAutoFit/>
          </a:bodyPr>
          <a:lstStyle/>
          <a:p>
            <a:r>
              <a:rPr lang="en-US" sz="1600" b="1" dirty="0">
                <a:solidFill>
                  <a:srgbClr val="7030A0"/>
                </a:solidFill>
              </a:rPr>
              <a:t>Afferent</a:t>
            </a:r>
          </a:p>
        </p:txBody>
      </p:sp>
      <p:sp>
        <p:nvSpPr>
          <p:cNvPr id="45" name="Rectangle 44">
            <a:extLst>
              <a:ext uri="{FF2B5EF4-FFF2-40B4-BE49-F238E27FC236}">
                <a16:creationId xmlns:a16="http://schemas.microsoft.com/office/drawing/2014/main" id="{2D29EFA8-191A-CA4A-BBC4-37A1072C7A56}"/>
              </a:ext>
            </a:extLst>
          </p:cNvPr>
          <p:cNvSpPr/>
          <p:nvPr/>
        </p:nvSpPr>
        <p:spPr bwMode="auto">
          <a:xfrm>
            <a:off x="2222340" y="1731378"/>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8" name="Rectangle 47">
            <a:extLst>
              <a:ext uri="{FF2B5EF4-FFF2-40B4-BE49-F238E27FC236}">
                <a16:creationId xmlns:a16="http://schemas.microsoft.com/office/drawing/2014/main" id="{2FD0A9D1-2DBB-B543-884E-1486C7F63CE7}"/>
              </a:ext>
            </a:extLst>
          </p:cNvPr>
          <p:cNvSpPr/>
          <p:nvPr/>
        </p:nvSpPr>
        <p:spPr bwMode="auto">
          <a:xfrm>
            <a:off x="4145666" y="1769477"/>
            <a:ext cx="297082" cy="1295400"/>
          </a:xfrm>
          <a:prstGeom prst="rect">
            <a:avLst/>
          </a:prstGeom>
          <a:solidFill>
            <a:srgbClr val="7030A0">
              <a:alpha val="49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cxnSp>
        <p:nvCxnSpPr>
          <p:cNvPr id="49" name="Straight Arrow Connector 48">
            <a:extLst>
              <a:ext uri="{FF2B5EF4-FFF2-40B4-BE49-F238E27FC236}">
                <a16:creationId xmlns:a16="http://schemas.microsoft.com/office/drawing/2014/main" id="{562560E0-E267-7749-B075-438C3DB2CB68}"/>
              </a:ext>
            </a:extLst>
          </p:cNvPr>
          <p:cNvCxnSpPr>
            <a:cxnSpLocks/>
            <a:stCxn id="46" idx="0"/>
          </p:cNvCxnSpPr>
          <p:nvPr/>
        </p:nvCxnSpPr>
        <p:spPr bwMode="auto">
          <a:xfrm flipH="1" flipV="1">
            <a:off x="2370880" y="3081453"/>
            <a:ext cx="1" cy="73324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55F99CA-4CF8-FF41-9EDD-5635802A8AA4}"/>
              </a:ext>
            </a:extLst>
          </p:cNvPr>
          <p:cNvSpPr txBox="1"/>
          <p:nvPr/>
        </p:nvSpPr>
        <p:spPr>
          <a:xfrm>
            <a:off x="2825476" y="1524000"/>
            <a:ext cx="1018227" cy="338554"/>
          </a:xfrm>
          <a:prstGeom prst="rect">
            <a:avLst/>
          </a:prstGeom>
          <a:solidFill>
            <a:schemeClr val="bg1"/>
          </a:solidFill>
        </p:spPr>
        <p:txBody>
          <a:bodyPr wrap="none" rtlCol="0">
            <a:spAutoFit/>
          </a:bodyPr>
          <a:lstStyle/>
          <a:p>
            <a:r>
              <a:rPr lang="en-US" sz="1600" b="1" dirty="0">
                <a:solidFill>
                  <a:srgbClr val="7030A0"/>
                </a:solidFill>
              </a:rPr>
              <a:t>Efferent</a:t>
            </a:r>
          </a:p>
        </p:txBody>
      </p:sp>
      <p:cxnSp>
        <p:nvCxnSpPr>
          <p:cNvPr id="53" name="Straight Arrow Connector 52">
            <a:extLst>
              <a:ext uri="{FF2B5EF4-FFF2-40B4-BE49-F238E27FC236}">
                <a16:creationId xmlns:a16="http://schemas.microsoft.com/office/drawing/2014/main" id="{ACB31CC1-02DD-274A-8585-ADAEA7830A44}"/>
              </a:ext>
            </a:extLst>
          </p:cNvPr>
          <p:cNvCxnSpPr>
            <a:cxnSpLocks/>
            <a:stCxn id="52" idx="3"/>
          </p:cNvCxnSpPr>
          <p:nvPr/>
        </p:nvCxnSpPr>
        <p:spPr bwMode="auto">
          <a:xfrm>
            <a:off x="3843703" y="1693277"/>
            <a:ext cx="288459" cy="283578"/>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6" name="TextBox 55">
            <a:extLst>
              <a:ext uri="{FF2B5EF4-FFF2-40B4-BE49-F238E27FC236}">
                <a16:creationId xmlns:a16="http://schemas.microsoft.com/office/drawing/2014/main" id="{6C70DBB7-BDD1-634A-A171-17D082628C20}"/>
              </a:ext>
            </a:extLst>
          </p:cNvPr>
          <p:cNvSpPr txBox="1"/>
          <p:nvPr/>
        </p:nvSpPr>
        <p:spPr>
          <a:xfrm>
            <a:off x="4862524" y="3848146"/>
            <a:ext cx="1159292" cy="338554"/>
          </a:xfrm>
          <a:prstGeom prst="rect">
            <a:avLst/>
          </a:prstGeom>
          <a:solidFill>
            <a:schemeClr val="bg1"/>
          </a:solidFill>
        </p:spPr>
        <p:txBody>
          <a:bodyPr wrap="none" rtlCol="0">
            <a:spAutoFit/>
          </a:bodyPr>
          <a:lstStyle/>
          <a:p>
            <a:r>
              <a:rPr lang="en-US" sz="1600" b="1" dirty="0">
                <a:solidFill>
                  <a:srgbClr val="7030A0"/>
                </a:solidFill>
              </a:rPr>
              <a:t>Temporal</a:t>
            </a:r>
          </a:p>
        </p:txBody>
      </p:sp>
      <p:cxnSp>
        <p:nvCxnSpPr>
          <p:cNvPr id="57" name="Straight Arrow Connector 56">
            <a:extLst>
              <a:ext uri="{FF2B5EF4-FFF2-40B4-BE49-F238E27FC236}">
                <a16:creationId xmlns:a16="http://schemas.microsoft.com/office/drawing/2014/main" id="{53015E3B-805E-FE40-B6E0-A66E5ACFBC93}"/>
              </a:ext>
            </a:extLst>
          </p:cNvPr>
          <p:cNvCxnSpPr>
            <a:cxnSpLocks/>
            <a:stCxn id="56" idx="1"/>
          </p:cNvCxnSpPr>
          <p:nvPr/>
        </p:nvCxnSpPr>
        <p:spPr bwMode="auto">
          <a:xfrm flipH="1" flipV="1">
            <a:off x="3683644" y="2717181"/>
            <a:ext cx="1178880" cy="1300242"/>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Arrow Connector 59">
            <a:extLst>
              <a:ext uri="{FF2B5EF4-FFF2-40B4-BE49-F238E27FC236}">
                <a16:creationId xmlns:a16="http://schemas.microsoft.com/office/drawing/2014/main" id="{AE7257FD-625C-E347-AA78-EE3A854B4D89}"/>
              </a:ext>
            </a:extLst>
          </p:cNvPr>
          <p:cNvCxnSpPr>
            <a:cxnSpLocks/>
            <a:stCxn id="56" idx="3"/>
          </p:cNvCxnSpPr>
          <p:nvPr/>
        </p:nvCxnSpPr>
        <p:spPr bwMode="auto">
          <a:xfrm flipV="1">
            <a:off x="6021816" y="2674352"/>
            <a:ext cx="1110601" cy="1343071"/>
          </a:xfrm>
          <a:prstGeom prst="straightConnector1">
            <a:avLst/>
          </a:prstGeom>
          <a:solidFill>
            <a:schemeClr val="accent1"/>
          </a:solidFill>
          <a:ln w="508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75754284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63</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64</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65</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66</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67</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68</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69</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dirty="0">
                <a:ea typeface="+mn-ea"/>
                <a:cs typeface="Times" charset="0"/>
              </a:rPr>
              <a:t>Use approaches like TDD</a:t>
            </a: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7</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70</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71</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72</a:t>
            </a:fld>
            <a:endParaRPr lang="en-US"/>
          </a:p>
        </p:txBody>
      </p:sp>
      <p:sp>
        <p:nvSpPr>
          <p:cNvPr id="481282" name="Rectangle 2"/>
          <p:cNvSpPr>
            <a:spLocks noGrp="1" noChangeArrowheads="1"/>
          </p:cNvSpPr>
          <p:nvPr>
            <p:ph type="title"/>
          </p:nvPr>
        </p:nvSpPr>
        <p:spPr/>
        <p:txBody>
          <a:bodyPr/>
          <a:lstStyle/>
          <a:p>
            <a:r>
              <a:rPr lang="en-US" dirty="0"/>
              <a:t>Example: Functional Programming</a:t>
            </a:r>
          </a:p>
        </p:txBody>
      </p:sp>
      <p:graphicFrame>
        <p:nvGraphicFramePr>
          <p:cNvPr id="5" name="Table 4"/>
          <p:cNvGraphicFramePr>
            <a:graphicFrameLocks noGrp="1"/>
          </p:cNvGraphicFramePr>
          <p:nvPr>
            <p:extLst>
              <p:ext uri="{D42A27DB-BD31-4B8C-83A1-F6EECF244321}">
                <p14:modId xmlns:p14="http://schemas.microsoft.com/office/powerpoint/2010/main" val="2864925552"/>
              </p:ext>
            </p:extLst>
          </p:nvPr>
        </p:nvGraphicFramePr>
        <p:xfrm>
          <a:off x="609600" y="1855711"/>
          <a:ext cx="7200900" cy="256540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sz="1400" b="1" u="sng" kern="1200" dirty="0">
                          <a:solidFill>
                            <a:schemeClr val="dk1"/>
                          </a:solidFill>
                          <a:effectLst/>
                          <a:latin typeface="+mn-lt"/>
                          <a:ea typeface="+mn-ea"/>
                          <a:cs typeface="+mn-cs"/>
                        </a:rPr>
                        <a:t>Immutability</a:t>
                      </a:r>
                    </a:p>
                    <a:p>
                      <a:r>
                        <a:rPr lang="en-US" sz="1400" kern="1200" dirty="0">
                          <a:solidFill>
                            <a:schemeClr val="dk1"/>
                          </a:solidFill>
                          <a:effectLst/>
                          <a:latin typeface="+mn-lt"/>
                          <a:ea typeface="+mn-ea"/>
                          <a:cs typeface="+mn-cs"/>
                        </a:rPr>
                        <a:t>Values can be calculated and determined once, from there they cannot be altered.  There are novel persistent data structures to make this efficient. </a:t>
                      </a:r>
                    </a:p>
                  </a:txBody>
                  <a:tcPr/>
                </a:tc>
                <a:extLst>
                  <a:ext uri="{0D108BD9-81ED-4DB2-BD59-A6C34878D82A}">
                    <a16:rowId xmlns:a16="http://schemas.microsoft.com/office/drawing/2014/main" val="10001"/>
                  </a:ext>
                </a:extLst>
              </a:tr>
              <a:tr h="370840">
                <a:tc>
                  <a:txBody>
                    <a:bodyPr/>
                    <a:lstStyle/>
                    <a:p>
                      <a:r>
                        <a:rPr lang="en-US" sz="1400" b="1" u="sng" dirty="0"/>
                        <a:t>(Pure) Functions</a:t>
                      </a:r>
                    </a:p>
                    <a:p>
                      <a:r>
                        <a:rPr lang="en-US" sz="1400" dirty="0"/>
                        <a:t>Functions accept parameters and return values, and can be chained together.</a:t>
                      </a:r>
                    </a:p>
                  </a:txBody>
                  <a:tcPr/>
                </a:tc>
                <a:extLst>
                  <a:ext uri="{0D108BD9-81ED-4DB2-BD59-A6C34878D82A}">
                    <a16:rowId xmlns:a16="http://schemas.microsoft.com/office/drawing/2014/main" val="10002"/>
                  </a:ext>
                </a:extLst>
              </a:tr>
              <a:tr h="370840">
                <a:tc>
                  <a:txBody>
                    <a:bodyPr/>
                    <a:lstStyle/>
                    <a:p>
                      <a:r>
                        <a:rPr lang="en-US" sz="1400" b="1" u="sng" dirty="0"/>
                        <a:t>Function are a First Class Citizen</a:t>
                      </a:r>
                    </a:p>
                    <a:p>
                      <a:r>
                        <a:rPr lang="en-US" sz="1400" dirty="0"/>
                        <a:t>Functions can be accepted as parameters, and returned as a result from another function.  Functions can be assigned to variables, and executed in either a greedy and/or lazy manner. </a:t>
                      </a:r>
                    </a:p>
                  </a:txBody>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AC1B218-2BED-5146-8682-C0BEBE0BAF5E}"/>
              </a:ext>
            </a:extLst>
          </p:cNvPr>
          <p:cNvSpPr txBox="1"/>
          <p:nvPr/>
        </p:nvSpPr>
        <p:spPr>
          <a:xfrm>
            <a:off x="2667000" y="4678740"/>
            <a:ext cx="2046907" cy="1569660"/>
          </a:xfrm>
          <a:prstGeom prst="rect">
            <a:avLst/>
          </a:prstGeom>
          <a:noFill/>
        </p:spPr>
        <p:txBody>
          <a:bodyPr wrap="none" rtlCol="0">
            <a:spAutoFit/>
          </a:bodyPr>
          <a:lstStyle/>
          <a:p>
            <a:pPr marL="342900" indent="-342900">
              <a:buFont typeface="Wingdings" pitchFamily="2" charset="2"/>
              <a:buChar char="ü"/>
            </a:pPr>
            <a:r>
              <a:rPr lang="en-US" dirty="0"/>
              <a:t>Abstraction</a:t>
            </a:r>
          </a:p>
          <a:p>
            <a:pPr marL="342900" indent="-342900">
              <a:buFont typeface="Wingdings" pitchFamily="2" charset="2"/>
              <a:buChar char="ü"/>
            </a:pPr>
            <a:r>
              <a:rPr lang="en-US" dirty="0"/>
              <a:t>Reusability</a:t>
            </a:r>
          </a:p>
          <a:p>
            <a:pPr marL="342900" indent="-342900">
              <a:buFont typeface="Wingdings" pitchFamily="2" charset="2"/>
              <a:buChar char="ü"/>
            </a:pPr>
            <a:r>
              <a:rPr lang="en-US" dirty="0"/>
              <a:t>Flexibility</a:t>
            </a:r>
          </a:p>
          <a:p>
            <a:pPr marL="342900" indent="-342900">
              <a:buFont typeface="Wingdings" pitchFamily="2" charset="2"/>
              <a:buChar char="ü"/>
            </a:pPr>
            <a:r>
              <a:rPr lang="en-US" dirty="0"/>
              <a:t>Testability</a:t>
            </a:r>
          </a:p>
        </p:txBody>
      </p:sp>
    </p:spTree>
    <p:extLst>
      <p:ext uri="{BB962C8B-B14F-4D97-AF65-F5344CB8AC3E}">
        <p14:creationId xmlns:p14="http://schemas.microsoft.com/office/powerpoint/2010/main" val="89477988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73</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74</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75</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76</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77</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78</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79</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8</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80</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81</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82</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83</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84</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85</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2" name="Picture 1">
            <a:extLst>
              <a:ext uri="{FF2B5EF4-FFF2-40B4-BE49-F238E27FC236}">
                <a16:creationId xmlns:a16="http://schemas.microsoft.com/office/drawing/2014/main" id="{26504057-9A56-3642-8D65-AE4BF3CA06BF}"/>
              </a:ext>
            </a:extLst>
          </p:cNvPr>
          <p:cNvPicPr>
            <a:picLocks noChangeAspect="1"/>
          </p:cNvPicPr>
          <p:nvPr/>
        </p:nvPicPr>
        <p:blipFill>
          <a:blip r:embed="rId2"/>
          <a:stretch>
            <a:fillRect/>
          </a:stretch>
        </p:blipFill>
        <p:spPr>
          <a:xfrm>
            <a:off x="762000" y="1066800"/>
            <a:ext cx="7085186" cy="4726114"/>
          </a:xfrm>
          <a:prstGeom prst="rect">
            <a:avLst/>
          </a:prstGeom>
        </p:spPr>
      </p:pic>
      <p:sp>
        <p:nvSpPr>
          <p:cNvPr id="6" name="TextBox 5">
            <a:extLst>
              <a:ext uri="{FF2B5EF4-FFF2-40B4-BE49-F238E27FC236}">
                <a16:creationId xmlns:a16="http://schemas.microsoft.com/office/drawing/2014/main" id="{20ABED3A-7D5C-9849-8B8B-1BF56407BF9C}"/>
              </a:ext>
            </a:extLst>
          </p:cNvPr>
          <p:cNvSpPr txBox="1"/>
          <p:nvPr/>
        </p:nvSpPr>
        <p:spPr>
          <a:xfrm>
            <a:off x="1066800" y="5943605"/>
            <a:ext cx="6629400" cy="584775"/>
          </a:xfrm>
          <a:prstGeom prst="rect">
            <a:avLst/>
          </a:prstGeom>
          <a:noFill/>
        </p:spPr>
        <p:txBody>
          <a:bodyPr wrap="square" rtlCol="0">
            <a:spAutoFit/>
          </a:bodyPr>
          <a:lstStyle/>
          <a:p>
            <a:r>
              <a:rPr lang="en-US" sz="1600" dirty="0"/>
              <a:t>Basic Principle is that you can only interact in one direction with an adjacent layer</a:t>
            </a:r>
          </a:p>
        </p:txBody>
      </p:sp>
    </p:spTree>
    <p:extLst>
      <p:ext uri="{BB962C8B-B14F-4D97-AF65-F5344CB8AC3E}">
        <p14:creationId xmlns:p14="http://schemas.microsoft.com/office/powerpoint/2010/main" val="82122924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86</a:t>
            </a:fld>
            <a:endParaRPr lang="en-US"/>
          </a:p>
        </p:txBody>
      </p:sp>
      <p:sp>
        <p:nvSpPr>
          <p:cNvPr id="490498" name="Rectangle 2"/>
          <p:cNvSpPr>
            <a:spLocks noGrp="1" noChangeArrowheads="1"/>
          </p:cNvSpPr>
          <p:nvPr>
            <p:ph type="title"/>
          </p:nvPr>
        </p:nvSpPr>
        <p:spPr/>
        <p:txBody>
          <a:bodyPr anchor="t" anchorCtr="0"/>
          <a:lstStyle/>
          <a:p>
            <a:r>
              <a:rPr lang="en-US" sz="3200" dirty="0"/>
              <a:t>Layered Style</a:t>
            </a:r>
          </a:p>
        </p:txBody>
      </p:sp>
      <p:pic>
        <p:nvPicPr>
          <p:cNvPr id="3" name="Picture 2">
            <a:extLst>
              <a:ext uri="{FF2B5EF4-FFF2-40B4-BE49-F238E27FC236}">
                <a16:creationId xmlns:a16="http://schemas.microsoft.com/office/drawing/2014/main" id="{5B236E34-B5CF-594A-B392-152885F75FD3}"/>
              </a:ext>
            </a:extLst>
          </p:cNvPr>
          <p:cNvPicPr>
            <a:picLocks noChangeAspect="1"/>
          </p:cNvPicPr>
          <p:nvPr/>
        </p:nvPicPr>
        <p:blipFill>
          <a:blip r:embed="rId2"/>
          <a:stretch>
            <a:fillRect/>
          </a:stretch>
        </p:blipFill>
        <p:spPr>
          <a:xfrm>
            <a:off x="1295401" y="843505"/>
            <a:ext cx="5943600" cy="4875678"/>
          </a:xfrm>
          <a:prstGeom prst="rect">
            <a:avLst/>
          </a:prstGeom>
        </p:spPr>
      </p:pic>
      <p:sp>
        <p:nvSpPr>
          <p:cNvPr id="6" name="TextBox 5">
            <a:extLst>
              <a:ext uri="{FF2B5EF4-FFF2-40B4-BE49-F238E27FC236}">
                <a16:creationId xmlns:a16="http://schemas.microsoft.com/office/drawing/2014/main" id="{49411AFB-3563-2445-95AE-CCE1E142189A}"/>
              </a:ext>
            </a:extLst>
          </p:cNvPr>
          <p:cNvSpPr txBox="1"/>
          <p:nvPr/>
        </p:nvSpPr>
        <p:spPr>
          <a:xfrm>
            <a:off x="1066800" y="5943605"/>
            <a:ext cx="6629400" cy="338554"/>
          </a:xfrm>
          <a:prstGeom prst="rect">
            <a:avLst/>
          </a:prstGeom>
          <a:noFill/>
        </p:spPr>
        <p:txBody>
          <a:bodyPr wrap="square" rtlCol="0">
            <a:spAutoFit/>
          </a:bodyPr>
          <a:lstStyle/>
          <a:p>
            <a:pPr algn="ctr"/>
            <a:r>
              <a:rPr lang="en-US" sz="1600" dirty="0"/>
              <a:t>Sometimes Layers are Open To Bypassing</a:t>
            </a:r>
          </a:p>
        </p:txBody>
      </p:sp>
    </p:spTree>
    <p:extLst>
      <p:ext uri="{BB962C8B-B14F-4D97-AF65-F5344CB8AC3E}">
        <p14:creationId xmlns:p14="http://schemas.microsoft.com/office/powerpoint/2010/main" val="113134319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87</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sp>
        <p:nvSpPr>
          <p:cNvPr id="3" name="Rounded Rectangle 2">
            <a:extLst>
              <a:ext uri="{FF2B5EF4-FFF2-40B4-BE49-F238E27FC236}">
                <a16:creationId xmlns:a16="http://schemas.microsoft.com/office/drawing/2014/main" id="{030E77C2-E882-1845-BF80-6694EAA040C8}"/>
              </a:ext>
            </a:extLst>
          </p:cNvPr>
          <p:cNvSpPr/>
          <p:nvPr/>
        </p:nvSpPr>
        <p:spPr bwMode="auto">
          <a:xfrm>
            <a:off x="1600200" y="21336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Producer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7" name="Straight Arrow Connector 6">
            <a:extLst>
              <a:ext uri="{FF2B5EF4-FFF2-40B4-BE49-F238E27FC236}">
                <a16:creationId xmlns:a16="http://schemas.microsoft.com/office/drawing/2014/main" id="{BB8F808B-33BA-2D46-8BBF-3C1B65E2A5FF}"/>
              </a:ext>
            </a:extLst>
          </p:cNvPr>
          <p:cNvCxnSpPr>
            <a:stCxn id="3" idx="3"/>
          </p:cNvCxnSpPr>
          <p:nvPr/>
        </p:nvCxnSpPr>
        <p:spPr bwMode="auto">
          <a:xfrm>
            <a:off x="3581400" y="24003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Rounded Rectangle 8">
            <a:extLst>
              <a:ext uri="{FF2B5EF4-FFF2-40B4-BE49-F238E27FC236}">
                <a16:creationId xmlns:a16="http://schemas.microsoft.com/office/drawing/2014/main" id="{71882F66-D964-5A4A-8A1D-A8E6814FFC90}"/>
              </a:ext>
            </a:extLst>
          </p:cNvPr>
          <p:cNvSpPr/>
          <p:nvPr/>
        </p:nvSpPr>
        <p:spPr bwMode="auto">
          <a:xfrm>
            <a:off x="1600200" y="2858578"/>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Transformer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0" name="Straight Arrow Connector 9">
            <a:extLst>
              <a:ext uri="{FF2B5EF4-FFF2-40B4-BE49-F238E27FC236}">
                <a16:creationId xmlns:a16="http://schemas.microsoft.com/office/drawing/2014/main" id="{B3B81357-B32A-7849-B2B3-6ED82975BD4A}"/>
              </a:ext>
            </a:extLst>
          </p:cNvPr>
          <p:cNvCxnSpPr>
            <a:stCxn id="9" idx="3"/>
          </p:cNvCxnSpPr>
          <p:nvPr/>
        </p:nvCxnSpPr>
        <p:spPr bwMode="auto">
          <a:xfrm>
            <a:off x="3581400" y="312527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36C23AD2-EE72-6741-BBA7-445CD84F59D8}"/>
              </a:ext>
            </a:extLst>
          </p:cNvPr>
          <p:cNvCxnSpPr/>
          <p:nvPr/>
        </p:nvCxnSpPr>
        <p:spPr bwMode="auto">
          <a:xfrm>
            <a:off x="838200" y="3124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 name="Rounded Rectangle 11">
            <a:extLst>
              <a:ext uri="{FF2B5EF4-FFF2-40B4-BE49-F238E27FC236}">
                <a16:creationId xmlns:a16="http://schemas.microsoft.com/office/drawing/2014/main" id="{04C014E0-DEB6-2E46-83AF-C6FDA6062E5E}"/>
              </a:ext>
            </a:extLst>
          </p:cNvPr>
          <p:cNvSpPr/>
          <p:nvPr/>
        </p:nvSpPr>
        <p:spPr bwMode="auto">
          <a:xfrm>
            <a:off x="1600200" y="3581400"/>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Observer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3" name="Straight Arrow Connector 12">
            <a:extLst>
              <a:ext uri="{FF2B5EF4-FFF2-40B4-BE49-F238E27FC236}">
                <a16:creationId xmlns:a16="http://schemas.microsoft.com/office/drawing/2014/main" id="{B6ABB868-13A1-3A4B-A78D-DB3DC324E799}"/>
              </a:ext>
            </a:extLst>
          </p:cNvPr>
          <p:cNvCxnSpPr>
            <a:stCxn id="12" idx="3"/>
          </p:cNvCxnSpPr>
          <p:nvPr/>
        </p:nvCxnSpPr>
        <p:spPr bwMode="auto">
          <a:xfrm>
            <a:off x="3581400" y="3848100"/>
            <a:ext cx="762000" cy="0"/>
          </a:xfrm>
          <a:prstGeom prst="straightConnector1">
            <a:avLst/>
          </a:prstGeom>
          <a:solidFill>
            <a:schemeClr val="accent1"/>
          </a:solidFill>
          <a:ln w="38100" cap="flat" cmpd="sng" algn="ctr">
            <a:solidFill>
              <a:schemeClr val="tx1"/>
            </a:solidFill>
            <a:prstDash val="sysDot"/>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9AC46CFC-2CBE-164F-A414-1FCE24D38706}"/>
              </a:ext>
            </a:extLst>
          </p:cNvPr>
          <p:cNvCxnSpPr/>
          <p:nvPr/>
        </p:nvCxnSpPr>
        <p:spPr bwMode="auto">
          <a:xfrm>
            <a:off x="838200" y="3847022"/>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Rounded Rectangle 14">
            <a:extLst>
              <a:ext uri="{FF2B5EF4-FFF2-40B4-BE49-F238E27FC236}">
                <a16:creationId xmlns:a16="http://schemas.microsoft.com/office/drawing/2014/main" id="{F4441E88-70EA-8B48-968C-7E42F2E5C026}"/>
              </a:ext>
            </a:extLst>
          </p:cNvPr>
          <p:cNvSpPr/>
          <p:nvPr/>
        </p:nvSpPr>
        <p:spPr bwMode="auto">
          <a:xfrm>
            <a:off x="1600200" y="4304222"/>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Splitter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7" name="Straight Arrow Connector 16">
            <a:extLst>
              <a:ext uri="{FF2B5EF4-FFF2-40B4-BE49-F238E27FC236}">
                <a16:creationId xmlns:a16="http://schemas.microsoft.com/office/drawing/2014/main" id="{FD6DC12C-4638-BE4E-BFBA-94BB87572B45}"/>
              </a:ext>
            </a:extLst>
          </p:cNvPr>
          <p:cNvCxnSpPr/>
          <p:nvPr/>
        </p:nvCxnSpPr>
        <p:spPr bwMode="auto">
          <a:xfrm>
            <a:off x="838200" y="45698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Rounded Rectangle 17">
            <a:extLst>
              <a:ext uri="{FF2B5EF4-FFF2-40B4-BE49-F238E27FC236}">
                <a16:creationId xmlns:a16="http://schemas.microsoft.com/office/drawing/2014/main" id="{B55DF832-AAE4-F54F-A572-B3733CCDB7BA}"/>
              </a:ext>
            </a:extLst>
          </p:cNvPr>
          <p:cNvSpPr/>
          <p:nvPr/>
        </p:nvSpPr>
        <p:spPr bwMode="auto">
          <a:xfrm>
            <a:off x="1600200" y="5027044"/>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Merger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19" name="Straight Arrow Connector 18">
            <a:extLst>
              <a:ext uri="{FF2B5EF4-FFF2-40B4-BE49-F238E27FC236}">
                <a16:creationId xmlns:a16="http://schemas.microsoft.com/office/drawing/2014/main" id="{2A64FE8C-D5C6-2147-92BC-32913A6C8734}"/>
              </a:ext>
            </a:extLst>
          </p:cNvPr>
          <p:cNvCxnSpPr>
            <a:stCxn id="18" idx="3"/>
          </p:cNvCxnSpPr>
          <p:nvPr/>
        </p:nvCxnSpPr>
        <p:spPr bwMode="auto">
          <a:xfrm>
            <a:off x="3581400" y="5293744"/>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 name="Rounded Rectangle 20">
            <a:extLst>
              <a:ext uri="{FF2B5EF4-FFF2-40B4-BE49-F238E27FC236}">
                <a16:creationId xmlns:a16="http://schemas.microsoft.com/office/drawing/2014/main" id="{7B9C980A-3130-6B4C-B5D5-9860B70FDDF8}"/>
              </a:ext>
            </a:extLst>
          </p:cNvPr>
          <p:cNvSpPr/>
          <p:nvPr/>
        </p:nvSpPr>
        <p:spPr bwMode="auto">
          <a:xfrm>
            <a:off x="1600200" y="5749866"/>
            <a:ext cx="1981200" cy="533400"/>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Consumer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3" name="Straight Arrow Connector 22">
            <a:extLst>
              <a:ext uri="{FF2B5EF4-FFF2-40B4-BE49-F238E27FC236}">
                <a16:creationId xmlns:a16="http://schemas.microsoft.com/office/drawing/2014/main" id="{B57BE759-846A-D648-9B3E-8D301415068A}"/>
              </a:ext>
            </a:extLst>
          </p:cNvPr>
          <p:cNvCxnSpPr/>
          <p:nvPr/>
        </p:nvCxnSpPr>
        <p:spPr bwMode="auto">
          <a:xfrm>
            <a:off x="838200" y="6015488"/>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16755B7A-85EE-3845-8C53-FD3C9CEA4DE9}"/>
              </a:ext>
            </a:extLst>
          </p:cNvPr>
          <p:cNvCxnSpPr/>
          <p:nvPr/>
        </p:nvCxnSpPr>
        <p:spPr bwMode="auto">
          <a:xfrm>
            <a:off x="838200" y="5105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Arrow Connector 34">
            <a:extLst>
              <a:ext uri="{FF2B5EF4-FFF2-40B4-BE49-F238E27FC236}">
                <a16:creationId xmlns:a16="http://schemas.microsoft.com/office/drawing/2014/main" id="{301C9539-CFB0-0D47-BD71-829F2625E650}"/>
              </a:ext>
            </a:extLst>
          </p:cNvPr>
          <p:cNvCxnSpPr/>
          <p:nvPr/>
        </p:nvCxnSpPr>
        <p:spPr bwMode="auto">
          <a:xfrm>
            <a:off x="838200" y="52578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95127581-4CB3-F546-BDC7-C2F30A537CC4}"/>
              </a:ext>
            </a:extLst>
          </p:cNvPr>
          <p:cNvCxnSpPr/>
          <p:nvPr/>
        </p:nvCxnSpPr>
        <p:spPr bwMode="auto">
          <a:xfrm>
            <a:off x="838200" y="54102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Arrow Connector 36">
            <a:extLst>
              <a:ext uri="{FF2B5EF4-FFF2-40B4-BE49-F238E27FC236}">
                <a16:creationId xmlns:a16="http://schemas.microsoft.com/office/drawing/2014/main" id="{D83A1293-77EB-2E45-9A84-5FC556DFD131}"/>
              </a:ext>
            </a:extLst>
          </p:cNvPr>
          <p:cNvCxnSpPr/>
          <p:nvPr/>
        </p:nvCxnSpPr>
        <p:spPr bwMode="auto">
          <a:xfrm>
            <a:off x="3581400" y="44196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 name="Straight Arrow Connector 37">
            <a:extLst>
              <a:ext uri="{FF2B5EF4-FFF2-40B4-BE49-F238E27FC236}">
                <a16:creationId xmlns:a16="http://schemas.microsoft.com/office/drawing/2014/main" id="{EE5C4470-DE00-4C4E-9E11-55755E4B71CC}"/>
              </a:ext>
            </a:extLst>
          </p:cNvPr>
          <p:cNvCxnSpPr/>
          <p:nvPr/>
        </p:nvCxnSpPr>
        <p:spPr bwMode="auto">
          <a:xfrm>
            <a:off x="3581400" y="45720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97CDA039-8273-7D47-8405-AAA1E4F3BDFB}"/>
              </a:ext>
            </a:extLst>
          </p:cNvPr>
          <p:cNvCxnSpPr/>
          <p:nvPr/>
        </p:nvCxnSpPr>
        <p:spPr bwMode="auto">
          <a:xfrm>
            <a:off x="3581400" y="4724400"/>
            <a:ext cx="7620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TextBox 39">
            <a:extLst>
              <a:ext uri="{FF2B5EF4-FFF2-40B4-BE49-F238E27FC236}">
                <a16:creationId xmlns:a16="http://schemas.microsoft.com/office/drawing/2014/main" id="{0D7F0E18-FFEC-F345-8AA8-D056BF014918}"/>
              </a:ext>
            </a:extLst>
          </p:cNvPr>
          <p:cNvSpPr txBox="1"/>
          <p:nvPr/>
        </p:nvSpPr>
        <p:spPr>
          <a:xfrm>
            <a:off x="4495800" y="2209800"/>
            <a:ext cx="4495800" cy="338554"/>
          </a:xfrm>
          <a:prstGeom prst="rect">
            <a:avLst/>
          </a:prstGeom>
          <a:noFill/>
        </p:spPr>
        <p:txBody>
          <a:bodyPr wrap="square" rtlCol="0">
            <a:spAutoFit/>
          </a:bodyPr>
          <a:lstStyle/>
          <a:p>
            <a:r>
              <a:rPr lang="en-US" sz="1600" dirty="0"/>
              <a:t>Starting component, initiates activity</a:t>
            </a:r>
          </a:p>
        </p:txBody>
      </p:sp>
      <p:sp>
        <p:nvSpPr>
          <p:cNvPr id="41" name="TextBox 40">
            <a:extLst>
              <a:ext uri="{FF2B5EF4-FFF2-40B4-BE49-F238E27FC236}">
                <a16:creationId xmlns:a16="http://schemas.microsoft.com/office/drawing/2014/main" id="{04BD6649-187F-8949-A667-F3353B02494D}"/>
              </a:ext>
            </a:extLst>
          </p:cNvPr>
          <p:cNvSpPr txBox="1"/>
          <p:nvPr/>
        </p:nvSpPr>
        <p:spPr>
          <a:xfrm>
            <a:off x="4495800" y="2993746"/>
            <a:ext cx="4495800" cy="338554"/>
          </a:xfrm>
          <a:prstGeom prst="rect">
            <a:avLst/>
          </a:prstGeom>
          <a:noFill/>
        </p:spPr>
        <p:txBody>
          <a:bodyPr wrap="square" rtlCol="0">
            <a:spAutoFit/>
          </a:bodyPr>
          <a:lstStyle/>
          <a:p>
            <a:r>
              <a:rPr lang="en-US" sz="1600" dirty="0"/>
              <a:t>Input, Processing, Output</a:t>
            </a:r>
          </a:p>
        </p:txBody>
      </p:sp>
      <p:sp>
        <p:nvSpPr>
          <p:cNvPr id="42" name="TextBox 41">
            <a:extLst>
              <a:ext uri="{FF2B5EF4-FFF2-40B4-BE49-F238E27FC236}">
                <a16:creationId xmlns:a16="http://schemas.microsoft.com/office/drawing/2014/main" id="{EB7EA2E3-9130-F64A-9783-2DD1CEBA90D8}"/>
              </a:ext>
            </a:extLst>
          </p:cNvPr>
          <p:cNvSpPr txBox="1"/>
          <p:nvPr/>
        </p:nvSpPr>
        <p:spPr>
          <a:xfrm>
            <a:off x="4485190" y="3677745"/>
            <a:ext cx="4495800" cy="338554"/>
          </a:xfrm>
          <a:prstGeom prst="rect">
            <a:avLst/>
          </a:prstGeom>
          <a:noFill/>
        </p:spPr>
        <p:txBody>
          <a:bodyPr wrap="square" rtlCol="0">
            <a:spAutoFit/>
          </a:bodyPr>
          <a:lstStyle/>
          <a:p>
            <a:r>
              <a:rPr lang="en-US" sz="1600" dirty="0"/>
              <a:t>Input, Discard, Pass-through</a:t>
            </a:r>
          </a:p>
        </p:txBody>
      </p:sp>
      <p:sp>
        <p:nvSpPr>
          <p:cNvPr id="43" name="TextBox 42">
            <a:extLst>
              <a:ext uri="{FF2B5EF4-FFF2-40B4-BE49-F238E27FC236}">
                <a16:creationId xmlns:a16="http://schemas.microsoft.com/office/drawing/2014/main" id="{FAFF1B0D-55BB-0A4F-9ECE-58BCCA1634F3}"/>
              </a:ext>
            </a:extLst>
          </p:cNvPr>
          <p:cNvSpPr txBox="1"/>
          <p:nvPr/>
        </p:nvSpPr>
        <p:spPr>
          <a:xfrm>
            <a:off x="4485190" y="4400567"/>
            <a:ext cx="4495800" cy="338554"/>
          </a:xfrm>
          <a:prstGeom prst="rect">
            <a:avLst/>
          </a:prstGeom>
          <a:noFill/>
        </p:spPr>
        <p:txBody>
          <a:bodyPr wrap="square" rtlCol="0">
            <a:spAutoFit/>
          </a:bodyPr>
          <a:lstStyle/>
          <a:p>
            <a:r>
              <a:rPr lang="en-US" sz="1600" dirty="0"/>
              <a:t>Input, Optional Processing, Multiple Outputs</a:t>
            </a:r>
          </a:p>
        </p:txBody>
      </p:sp>
      <p:sp>
        <p:nvSpPr>
          <p:cNvPr id="44" name="TextBox 43">
            <a:extLst>
              <a:ext uri="{FF2B5EF4-FFF2-40B4-BE49-F238E27FC236}">
                <a16:creationId xmlns:a16="http://schemas.microsoft.com/office/drawing/2014/main" id="{C07BF88D-2A6F-7845-8D9E-AA2D68FA938C}"/>
              </a:ext>
            </a:extLst>
          </p:cNvPr>
          <p:cNvSpPr txBox="1"/>
          <p:nvPr/>
        </p:nvSpPr>
        <p:spPr>
          <a:xfrm>
            <a:off x="4515091" y="5123389"/>
            <a:ext cx="4495800" cy="338554"/>
          </a:xfrm>
          <a:prstGeom prst="rect">
            <a:avLst/>
          </a:prstGeom>
          <a:noFill/>
        </p:spPr>
        <p:txBody>
          <a:bodyPr wrap="square" rtlCol="0">
            <a:spAutoFit/>
          </a:bodyPr>
          <a:lstStyle/>
          <a:p>
            <a:r>
              <a:rPr lang="en-US" sz="1600" dirty="0"/>
              <a:t>Collect Multiple Inputs, Process, Output</a:t>
            </a:r>
          </a:p>
        </p:txBody>
      </p:sp>
      <p:sp>
        <p:nvSpPr>
          <p:cNvPr id="45" name="TextBox 44">
            <a:extLst>
              <a:ext uri="{FF2B5EF4-FFF2-40B4-BE49-F238E27FC236}">
                <a16:creationId xmlns:a16="http://schemas.microsoft.com/office/drawing/2014/main" id="{335FF0B1-9612-CC4C-A428-AE740736EE4F}"/>
              </a:ext>
            </a:extLst>
          </p:cNvPr>
          <p:cNvSpPr txBox="1"/>
          <p:nvPr/>
        </p:nvSpPr>
        <p:spPr>
          <a:xfrm>
            <a:off x="4485190" y="5913730"/>
            <a:ext cx="4495800" cy="338554"/>
          </a:xfrm>
          <a:prstGeom prst="rect">
            <a:avLst/>
          </a:prstGeom>
          <a:noFill/>
        </p:spPr>
        <p:txBody>
          <a:bodyPr wrap="square" rtlCol="0">
            <a:spAutoFit/>
          </a:bodyPr>
          <a:lstStyle/>
          <a:p>
            <a:r>
              <a:rPr lang="en-US" sz="1600" dirty="0"/>
              <a:t>Ending component, stop here</a:t>
            </a:r>
          </a:p>
        </p:txBody>
      </p:sp>
    </p:spTree>
    <p:extLst>
      <p:ext uri="{BB962C8B-B14F-4D97-AF65-F5344CB8AC3E}">
        <p14:creationId xmlns:p14="http://schemas.microsoft.com/office/powerpoint/2010/main" val="11012710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88</a:t>
            </a:fld>
            <a:endParaRPr lang="en-US"/>
          </a:p>
        </p:txBody>
      </p:sp>
      <p:sp>
        <p:nvSpPr>
          <p:cNvPr id="490498" name="Rectangle 2"/>
          <p:cNvSpPr>
            <a:spLocks noGrp="1" noChangeArrowheads="1"/>
          </p:cNvSpPr>
          <p:nvPr>
            <p:ph type="title"/>
          </p:nvPr>
        </p:nvSpPr>
        <p:spPr/>
        <p:txBody>
          <a:bodyPr anchor="t" anchorCtr="0"/>
          <a:lstStyle/>
          <a:p>
            <a:r>
              <a:rPr lang="en-US" sz="3200" dirty="0"/>
              <a:t>Pipe and Filter</a:t>
            </a:r>
          </a:p>
        </p:txBody>
      </p:sp>
      <p:sp>
        <p:nvSpPr>
          <p:cNvPr id="5" name="TextBox 4">
            <a:extLst>
              <a:ext uri="{FF2B5EF4-FFF2-40B4-BE49-F238E27FC236}">
                <a16:creationId xmlns:a16="http://schemas.microsoft.com/office/drawing/2014/main" id="{4A3D3FD5-665F-254B-B3AB-F33EA0AAF855}"/>
              </a:ext>
            </a:extLst>
          </p:cNvPr>
          <p:cNvSpPr txBox="1"/>
          <p:nvPr/>
        </p:nvSpPr>
        <p:spPr>
          <a:xfrm>
            <a:off x="521825" y="1032301"/>
            <a:ext cx="8610600" cy="830997"/>
          </a:xfrm>
          <a:prstGeom prst="rect">
            <a:avLst/>
          </a:prstGeom>
          <a:noFill/>
        </p:spPr>
        <p:txBody>
          <a:bodyPr wrap="square" rtlCol="0">
            <a:spAutoFit/>
          </a:bodyPr>
          <a:lstStyle/>
          <a:p>
            <a:r>
              <a:rPr lang="en-US" dirty="0"/>
              <a:t>The pipe &amp; filter architecture style is used to wire together processing components</a:t>
            </a:r>
          </a:p>
        </p:txBody>
      </p:sp>
      <p:cxnSp>
        <p:nvCxnSpPr>
          <p:cNvPr id="7" name="Straight Arrow Connector 6">
            <a:extLst>
              <a:ext uri="{FF2B5EF4-FFF2-40B4-BE49-F238E27FC236}">
                <a16:creationId xmlns:a16="http://schemas.microsoft.com/office/drawing/2014/main" id="{BB8F808B-33BA-2D46-8BBF-3C1B65E2A5FF}"/>
              </a:ext>
            </a:extLst>
          </p:cNvPr>
          <p:cNvCxnSpPr>
            <a:cxnSpLocks/>
            <a:stCxn id="50" idx="3"/>
            <a:endCxn id="51" idx="1"/>
          </p:cNvCxnSpPr>
          <p:nvPr/>
        </p:nvCxnSpPr>
        <p:spPr bwMode="auto">
          <a:xfrm>
            <a:off x="1674472" y="4058100"/>
            <a:ext cx="367979" cy="360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0" name="Rounded Rectangle 49">
            <a:extLst>
              <a:ext uri="{FF2B5EF4-FFF2-40B4-BE49-F238E27FC236}">
                <a16:creationId xmlns:a16="http://schemas.microsoft.com/office/drawing/2014/main" id="{25AE45B8-C812-7E48-AD8F-89BE44913C5D}"/>
              </a:ext>
            </a:extLst>
          </p:cNvPr>
          <p:cNvSpPr/>
          <p:nvPr/>
        </p:nvSpPr>
        <p:spPr bwMode="auto">
          <a:xfrm>
            <a:off x="581629" y="37532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51" name="Rounded Rectangle 50">
            <a:extLst>
              <a:ext uri="{FF2B5EF4-FFF2-40B4-BE49-F238E27FC236}">
                <a16:creationId xmlns:a16="http://schemas.microsoft.com/office/drawing/2014/main" id="{32491A6F-60CE-844E-92E4-35256A66AD45}"/>
              </a:ext>
            </a:extLst>
          </p:cNvPr>
          <p:cNvSpPr/>
          <p:nvPr/>
        </p:nvSpPr>
        <p:spPr bwMode="auto">
          <a:xfrm>
            <a:off x="2042451" y="37569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4" name="Straight Arrow Connector 53">
            <a:extLst>
              <a:ext uri="{FF2B5EF4-FFF2-40B4-BE49-F238E27FC236}">
                <a16:creationId xmlns:a16="http://schemas.microsoft.com/office/drawing/2014/main" id="{4C43079D-9EB5-0B4E-A0EC-9672CB9ECAC3}"/>
              </a:ext>
            </a:extLst>
          </p:cNvPr>
          <p:cNvCxnSpPr>
            <a:cxnSpLocks/>
          </p:cNvCxnSpPr>
          <p:nvPr/>
        </p:nvCxnSpPr>
        <p:spPr bwMode="auto">
          <a:xfrm>
            <a:off x="2639030" y="5661902"/>
            <a:ext cx="0" cy="3809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Rounded Rectangle 27">
            <a:extLst>
              <a:ext uri="{FF2B5EF4-FFF2-40B4-BE49-F238E27FC236}">
                <a16:creationId xmlns:a16="http://schemas.microsoft.com/office/drawing/2014/main" id="{5BB9DCC8-EBEA-2D44-8DAE-7910F0FF1E92}"/>
              </a:ext>
            </a:extLst>
          </p:cNvPr>
          <p:cNvSpPr/>
          <p:nvPr/>
        </p:nvSpPr>
        <p:spPr bwMode="auto">
          <a:xfrm>
            <a:off x="581629" y="4571499"/>
            <a:ext cx="1092844"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Node</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29" name="Rounded Rectangle 28">
            <a:extLst>
              <a:ext uri="{FF2B5EF4-FFF2-40B4-BE49-F238E27FC236}">
                <a16:creationId xmlns:a16="http://schemas.microsoft.com/office/drawing/2014/main" id="{15AF4994-EF41-4E47-BD67-4E155D195199}"/>
              </a:ext>
            </a:extLst>
          </p:cNvPr>
          <p:cNvSpPr/>
          <p:nvPr/>
        </p:nvSpPr>
        <p:spPr bwMode="auto">
          <a:xfrm>
            <a:off x="581628" y="5433300"/>
            <a:ext cx="1072107"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ahoma" charset="0"/>
                <a:ea typeface="ＭＳ Ｐゴシック" charset="0"/>
              </a:rPr>
              <a:t>GoLang</a:t>
            </a:r>
            <a:br>
              <a:rPr kumimoji="0" lang="en-US" sz="1800" b="0" i="0" u="none" strike="noStrike" cap="none" normalizeH="0" baseline="0" dirty="0">
                <a:ln>
                  <a:noFill/>
                </a:ln>
                <a:solidFill>
                  <a:schemeClr val="tx1"/>
                </a:solidFill>
                <a:effectLst/>
                <a:latin typeface="Tahoma" charset="0"/>
                <a:ea typeface="ＭＳ Ｐゴシック" charset="0"/>
              </a:rPr>
            </a:br>
            <a:r>
              <a:rPr kumimoji="0" lang="en-US" sz="1800" b="0" i="0" u="none" strike="noStrike" cap="none" normalizeH="0" baseline="0" dirty="0">
                <a:ln>
                  <a:noFill/>
                </a:ln>
                <a:solidFill>
                  <a:schemeClr val="tx1"/>
                </a:solidFill>
                <a:effectLst/>
                <a:latin typeface="Tahoma" charset="0"/>
                <a:ea typeface="ＭＳ Ｐゴシック" charset="0"/>
              </a:rPr>
              <a:t>Struct</a:t>
            </a:r>
          </a:p>
        </p:txBody>
      </p:sp>
      <p:sp>
        <p:nvSpPr>
          <p:cNvPr id="31" name="Rounded Rectangle 30">
            <a:extLst>
              <a:ext uri="{FF2B5EF4-FFF2-40B4-BE49-F238E27FC236}">
                <a16:creationId xmlns:a16="http://schemas.microsoft.com/office/drawing/2014/main" id="{004724A4-D6F4-6C4C-B2E4-0C1B5C0C0A9F}"/>
              </a:ext>
            </a:extLst>
          </p:cNvPr>
          <p:cNvSpPr/>
          <p:nvPr/>
        </p:nvSpPr>
        <p:spPr bwMode="auto">
          <a:xfrm>
            <a:off x="2075004" y="457185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JavaScript</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32" name="Rounded Rectangle 31">
            <a:extLst>
              <a:ext uri="{FF2B5EF4-FFF2-40B4-BE49-F238E27FC236}">
                <a16:creationId xmlns:a16="http://schemas.microsoft.com/office/drawing/2014/main" id="{894D7E4A-FCF0-7B44-9CB4-2A342EF8C7BA}"/>
              </a:ext>
            </a:extLst>
          </p:cNvPr>
          <p:cNvSpPr/>
          <p:nvPr/>
        </p:nvSpPr>
        <p:spPr bwMode="auto">
          <a:xfrm>
            <a:off x="2079587" y="5433302"/>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err="1"/>
              <a:t>GoLang</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37" name="Straight Arrow Connector 36">
            <a:extLst>
              <a:ext uri="{FF2B5EF4-FFF2-40B4-BE49-F238E27FC236}">
                <a16:creationId xmlns:a16="http://schemas.microsoft.com/office/drawing/2014/main" id="{95AE0A27-E99A-0F4F-A319-9D885BDF8AF9}"/>
              </a:ext>
            </a:extLst>
          </p:cNvPr>
          <p:cNvCxnSpPr>
            <a:cxnSpLocks/>
            <a:stCxn id="28" idx="3"/>
            <a:endCxn id="31" idx="1"/>
          </p:cNvCxnSpPr>
          <p:nvPr/>
        </p:nvCxnSpPr>
        <p:spPr bwMode="auto">
          <a:xfrm>
            <a:off x="1674473" y="4876300"/>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Straight Arrow Connector 39">
            <a:extLst>
              <a:ext uri="{FF2B5EF4-FFF2-40B4-BE49-F238E27FC236}">
                <a16:creationId xmlns:a16="http://schemas.microsoft.com/office/drawing/2014/main" id="{373DA52B-D561-454E-9B19-C97BD12CF644}"/>
              </a:ext>
            </a:extLst>
          </p:cNvPr>
          <p:cNvCxnSpPr>
            <a:cxnSpLocks/>
            <a:stCxn id="29" idx="3"/>
            <a:endCxn id="32" idx="1"/>
          </p:cNvCxnSpPr>
          <p:nvPr/>
        </p:nvCxnSpPr>
        <p:spPr bwMode="auto">
          <a:xfrm>
            <a:off x="1653735" y="5738101"/>
            <a:ext cx="425852" cy="2"/>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Rounded Rectangle 44">
            <a:extLst>
              <a:ext uri="{FF2B5EF4-FFF2-40B4-BE49-F238E27FC236}">
                <a16:creationId xmlns:a16="http://schemas.microsoft.com/office/drawing/2014/main" id="{1DCFFFA0-B243-6846-BCA6-138AEE34C8D8}"/>
              </a:ext>
            </a:extLst>
          </p:cNvPr>
          <p:cNvSpPr/>
          <p:nvPr/>
        </p:nvSpPr>
        <p:spPr bwMode="auto">
          <a:xfrm>
            <a:off x="3720778" y="4571498"/>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Writer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57" name="Straight Arrow Connector 56">
            <a:extLst>
              <a:ext uri="{FF2B5EF4-FFF2-40B4-BE49-F238E27FC236}">
                <a16:creationId xmlns:a16="http://schemas.microsoft.com/office/drawing/2014/main" id="{63A8007A-AD3F-4C42-A805-0BD2CCB67FD7}"/>
              </a:ext>
            </a:extLst>
          </p:cNvPr>
          <p:cNvCxnSpPr>
            <a:cxnSpLocks/>
          </p:cNvCxnSpPr>
          <p:nvPr/>
        </p:nvCxnSpPr>
        <p:spPr bwMode="auto">
          <a:xfrm>
            <a:off x="3301923" y="4876298"/>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Elbow Connector 58">
            <a:extLst>
              <a:ext uri="{FF2B5EF4-FFF2-40B4-BE49-F238E27FC236}">
                <a16:creationId xmlns:a16="http://schemas.microsoft.com/office/drawing/2014/main" id="{893833A0-9884-C146-8D25-C390E5DC683D}"/>
              </a:ext>
            </a:extLst>
          </p:cNvPr>
          <p:cNvCxnSpPr>
            <a:cxnSpLocks/>
            <a:stCxn id="51" idx="3"/>
            <a:endCxn id="45" idx="0"/>
          </p:cNvCxnSpPr>
          <p:nvPr/>
        </p:nvCxnSpPr>
        <p:spPr bwMode="auto">
          <a:xfrm>
            <a:off x="3287694" y="4061703"/>
            <a:ext cx="1055706" cy="509795"/>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Elbow Connector 59">
            <a:extLst>
              <a:ext uri="{FF2B5EF4-FFF2-40B4-BE49-F238E27FC236}">
                <a16:creationId xmlns:a16="http://schemas.microsoft.com/office/drawing/2014/main" id="{B0EA922E-2115-5D48-931A-AF8F8B6A28F7}"/>
              </a:ext>
            </a:extLst>
          </p:cNvPr>
          <p:cNvCxnSpPr>
            <a:cxnSpLocks/>
            <a:stCxn id="32" idx="3"/>
            <a:endCxn id="45" idx="2"/>
          </p:cNvCxnSpPr>
          <p:nvPr/>
        </p:nvCxnSpPr>
        <p:spPr bwMode="auto">
          <a:xfrm flipV="1">
            <a:off x="3324830" y="5181099"/>
            <a:ext cx="1018570" cy="557004"/>
          </a:xfrm>
          <a:prstGeom prst="bentConnector2">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1" name="Rounded Rectangle 60">
            <a:extLst>
              <a:ext uri="{FF2B5EF4-FFF2-40B4-BE49-F238E27FC236}">
                <a16:creationId xmlns:a16="http://schemas.microsoft.com/office/drawing/2014/main" id="{7BD4445A-966C-754D-81B8-E285C8E9BDA0}"/>
              </a:ext>
            </a:extLst>
          </p:cNvPr>
          <p:cNvSpPr/>
          <p:nvPr/>
        </p:nvSpPr>
        <p:spPr bwMode="auto">
          <a:xfrm>
            <a:off x="5356185" y="4599217"/>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Network</a:t>
            </a:r>
            <a:br>
              <a:rPr lang="en-US" sz="1800" dirty="0"/>
            </a:br>
            <a:r>
              <a:rPr lang="en-US" sz="1800" dirty="0"/>
              <a:t>Reader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3" name="Straight Arrow Connector 62">
            <a:extLst>
              <a:ext uri="{FF2B5EF4-FFF2-40B4-BE49-F238E27FC236}">
                <a16:creationId xmlns:a16="http://schemas.microsoft.com/office/drawing/2014/main" id="{8C67B474-39D0-5D46-881C-0E9A740D3071}"/>
              </a:ext>
            </a:extLst>
          </p:cNvPr>
          <p:cNvCxnSpPr>
            <a:cxnSpLocks/>
          </p:cNvCxnSpPr>
          <p:nvPr/>
        </p:nvCxnSpPr>
        <p:spPr bwMode="auto">
          <a:xfrm>
            <a:off x="4960713" y="4903663"/>
            <a:ext cx="400531" cy="354"/>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4" name="Rounded Rectangle 63">
            <a:extLst>
              <a:ext uri="{FF2B5EF4-FFF2-40B4-BE49-F238E27FC236}">
                <a16:creationId xmlns:a16="http://schemas.microsoft.com/office/drawing/2014/main" id="{DB1D3ABE-6887-734F-90DB-A7161BDFF731}"/>
              </a:ext>
            </a:extLst>
          </p:cNvPr>
          <p:cNvSpPr/>
          <p:nvPr/>
        </p:nvSpPr>
        <p:spPr bwMode="auto">
          <a:xfrm>
            <a:off x="6956385" y="4595101"/>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5" name="Rounded Rectangle 64">
            <a:extLst>
              <a:ext uri="{FF2B5EF4-FFF2-40B4-BE49-F238E27FC236}">
                <a16:creationId xmlns:a16="http://schemas.microsoft.com/office/drawing/2014/main" id="{12EA2DAC-B533-8444-A5DC-C42108FBBC0C}"/>
              </a:ext>
            </a:extLst>
          </p:cNvPr>
          <p:cNvSpPr/>
          <p:nvPr/>
        </p:nvSpPr>
        <p:spPr bwMode="auto">
          <a:xfrm>
            <a:off x="7032585" y="56387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Python</a:t>
            </a:r>
            <a:br>
              <a:rPr lang="en-US" sz="1800" dirty="0"/>
            </a:br>
            <a:r>
              <a:rPr lang="en-US" sz="1800" dirty="0"/>
              <a:t>Object</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66" name="Straight Arrow Connector 65">
            <a:extLst>
              <a:ext uri="{FF2B5EF4-FFF2-40B4-BE49-F238E27FC236}">
                <a16:creationId xmlns:a16="http://schemas.microsoft.com/office/drawing/2014/main" id="{71E16B50-C061-9140-80CA-021CDAEF4C42}"/>
              </a:ext>
            </a:extLst>
          </p:cNvPr>
          <p:cNvCxnSpPr>
            <a:cxnSpLocks/>
            <a:stCxn id="61" idx="3"/>
            <a:endCxn id="64" idx="1"/>
          </p:cNvCxnSpPr>
          <p:nvPr/>
        </p:nvCxnSpPr>
        <p:spPr bwMode="auto">
          <a:xfrm flipV="1">
            <a:off x="6601428" y="4899902"/>
            <a:ext cx="354957" cy="4116"/>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Arrow Connector 66">
            <a:extLst>
              <a:ext uri="{FF2B5EF4-FFF2-40B4-BE49-F238E27FC236}">
                <a16:creationId xmlns:a16="http://schemas.microsoft.com/office/drawing/2014/main" id="{25177B88-1EE0-034C-B986-AFF2DD187BAF}"/>
              </a:ext>
            </a:extLst>
          </p:cNvPr>
          <p:cNvCxnSpPr>
            <a:cxnSpLocks/>
            <a:stCxn id="64" idx="2"/>
            <a:endCxn id="65" idx="0"/>
          </p:cNvCxnSpPr>
          <p:nvPr/>
        </p:nvCxnSpPr>
        <p:spPr bwMode="auto">
          <a:xfrm>
            <a:off x="7579007" y="5204702"/>
            <a:ext cx="0" cy="434097"/>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8" name="Rounded Rectangle 67">
            <a:extLst>
              <a:ext uri="{FF2B5EF4-FFF2-40B4-BE49-F238E27FC236}">
                <a16:creationId xmlns:a16="http://schemas.microsoft.com/office/drawing/2014/main" id="{C4982579-B3AC-FA41-BB09-81775C01EA99}"/>
              </a:ext>
            </a:extLst>
          </p:cNvPr>
          <p:cNvSpPr/>
          <p:nvPr/>
        </p:nvSpPr>
        <p:spPr bwMode="auto">
          <a:xfrm>
            <a:off x="609600" y="2213399"/>
            <a:ext cx="10928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Definition</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69" name="Rounded Rectangle 68">
            <a:extLst>
              <a:ext uri="{FF2B5EF4-FFF2-40B4-BE49-F238E27FC236}">
                <a16:creationId xmlns:a16="http://schemas.microsoft.com/office/drawing/2014/main" id="{A576729B-9157-5D43-B75E-D6658A58A018}"/>
              </a:ext>
            </a:extLst>
          </p:cNvPr>
          <p:cNvSpPr/>
          <p:nvPr/>
        </p:nvSpPr>
        <p:spPr bwMode="auto">
          <a:xfrm>
            <a:off x="2112622" y="2209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Service</a:t>
            </a:r>
            <a:br>
              <a:rPr lang="en-US" sz="1800" dirty="0"/>
            </a:br>
            <a:r>
              <a:rPr lang="en-US" sz="1800" dirty="0"/>
              <a:t>Compiler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0" name="Rounded Rectangle 69">
            <a:extLst>
              <a:ext uri="{FF2B5EF4-FFF2-40B4-BE49-F238E27FC236}">
                <a16:creationId xmlns:a16="http://schemas.microsoft.com/office/drawing/2014/main" id="{EF55BA10-4840-374A-8D72-FDEF0548F975}"/>
              </a:ext>
            </a:extLst>
          </p:cNvPr>
          <p:cNvSpPr/>
          <p:nvPr/>
        </p:nvSpPr>
        <p:spPr bwMode="auto">
          <a:xfrm>
            <a:off x="4038600" y="1828800"/>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a:t>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sp>
        <p:nvSpPr>
          <p:cNvPr id="71" name="Rounded Rectangle 70">
            <a:extLst>
              <a:ext uri="{FF2B5EF4-FFF2-40B4-BE49-F238E27FC236}">
                <a16:creationId xmlns:a16="http://schemas.microsoft.com/office/drawing/2014/main" id="{6152D4BD-0388-E84D-B42A-091A6921BAC1}"/>
              </a:ext>
            </a:extLst>
          </p:cNvPr>
          <p:cNvSpPr/>
          <p:nvPr/>
        </p:nvSpPr>
        <p:spPr bwMode="auto">
          <a:xfrm>
            <a:off x="4038600" y="2597173"/>
            <a:ext cx="1245243" cy="609601"/>
          </a:xfrm>
          <a:prstGeom prst="roundRect">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Language</a:t>
            </a:r>
            <a:br>
              <a:rPr lang="en-US" sz="1800" dirty="0"/>
            </a:br>
            <a:r>
              <a:rPr lang="en-US" sz="1800" dirty="0" err="1"/>
              <a:t>Deserializer</a:t>
            </a:r>
            <a:endParaRPr kumimoji="0" lang="en-US" sz="1800" b="0" i="0" u="none" strike="noStrike" cap="none" normalizeH="0" baseline="0" dirty="0">
              <a:ln>
                <a:noFill/>
              </a:ln>
              <a:solidFill>
                <a:schemeClr val="tx1"/>
              </a:solidFill>
              <a:effectLst/>
              <a:latin typeface="Tahoma" charset="0"/>
              <a:ea typeface="ＭＳ Ｐゴシック" charset="0"/>
            </a:endParaRPr>
          </a:p>
        </p:txBody>
      </p:sp>
      <p:cxnSp>
        <p:nvCxnSpPr>
          <p:cNvPr id="72" name="Straight Arrow Connector 71">
            <a:extLst>
              <a:ext uri="{FF2B5EF4-FFF2-40B4-BE49-F238E27FC236}">
                <a16:creationId xmlns:a16="http://schemas.microsoft.com/office/drawing/2014/main" id="{ABA47DF5-34F9-434F-B9A8-6451064D0FB7}"/>
              </a:ext>
            </a:extLst>
          </p:cNvPr>
          <p:cNvCxnSpPr>
            <a:cxnSpLocks/>
            <a:stCxn id="68" idx="3"/>
            <a:endCxn id="69" idx="1"/>
          </p:cNvCxnSpPr>
          <p:nvPr/>
        </p:nvCxnSpPr>
        <p:spPr bwMode="auto">
          <a:xfrm flipV="1">
            <a:off x="1702443" y="2514601"/>
            <a:ext cx="410179" cy="3599"/>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Arrow Connector 74">
            <a:extLst>
              <a:ext uri="{FF2B5EF4-FFF2-40B4-BE49-F238E27FC236}">
                <a16:creationId xmlns:a16="http://schemas.microsoft.com/office/drawing/2014/main" id="{C12FB0B0-E419-AC48-ABC5-6CD82CEA2666}"/>
              </a:ext>
            </a:extLst>
          </p:cNvPr>
          <p:cNvCxnSpPr>
            <a:cxnSpLocks/>
            <a:stCxn id="69" idx="3"/>
            <a:endCxn id="70" idx="1"/>
          </p:cNvCxnSpPr>
          <p:nvPr/>
        </p:nvCxnSpPr>
        <p:spPr bwMode="auto">
          <a:xfrm flipV="1">
            <a:off x="3357865" y="2133601"/>
            <a:ext cx="680735" cy="3810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8" name="Straight Arrow Connector 77">
            <a:extLst>
              <a:ext uri="{FF2B5EF4-FFF2-40B4-BE49-F238E27FC236}">
                <a16:creationId xmlns:a16="http://schemas.microsoft.com/office/drawing/2014/main" id="{9CC0B308-5DDD-174B-91E9-C59DA3CD9ACD}"/>
              </a:ext>
            </a:extLst>
          </p:cNvPr>
          <p:cNvCxnSpPr>
            <a:cxnSpLocks/>
            <a:stCxn id="69" idx="3"/>
            <a:endCxn id="71" idx="1"/>
          </p:cNvCxnSpPr>
          <p:nvPr/>
        </p:nvCxnSpPr>
        <p:spPr bwMode="auto">
          <a:xfrm>
            <a:off x="3357865" y="2514601"/>
            <a:ext cx="680735" cy="387373"/>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2" name="Straight Connector 81">
            <a:extLst>
              <a:ext uri="{FF2B5EF4-FFF2-40B4-BE49-F238E27FC236}">
                <a16:creationId xmlns:a16="http://schemas.microsoft.com/office/drawing/2014/main" id="{71ADD13B-F87B-1D4B-ABEF-C2826EC5C8CB}"/>
              </a:ext>
            </a:extLst>
          </p:cNvPr>
          <p:cNvCxnSpPr/>
          <p:nvPr/>
        </p:nvCxnSpPr>
        <p:spPr bwMode="auto">
          <a:xfrm>
            <a:off x="521825" y="3429000"/>
            <a:ext cx="786017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6520886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89</a:t>
            </a:fld>
            <a:endParaRPr lang="en-US"/>
          </a:p>
        </p:txBody>
      </p:sp>
      <p:sp>
        <p:nvSpPr>
          <p:cNvPr id="514052" name="Rectangle 4"/>
          <p:cNvSpPr>
            <a:spLocks noGrp="1" noChangeArrowheads="1"/>
          </p:cNvSpPr>
          <p:nvPr>
            <p:ph type="title"/>
          </p:nvPr>
        </p:nvSpPr>
        <p:spPr/>
        <p:txBody>
          <a:bodyPr/>
          <a:lstStyle/>
          <a:p>
            <a:r>
              <a:rPr lang="en-US" sz="3200" dirty="0"/>
              <a:t>Event Architectures – Event Notification</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628255" y="4558614"/>
            <a:ext cx="6029471" cy="1200329"/>
          </a:xfrm>
          <a:prstGeom prst="rect">
            <a:avLst/>
          </a:prstGeom>
          <a:noFill/>
        </p:spPr>
        <p:txBody>
          <a:bodyPr wrap="none" rtlCol="0">
            <a:spAutoFit/>
          </a:bodyPr>
          <a:lstStyle/>
          <a:p>
            <a:pPr algn="ctr"/>
            <a:r>
              <a:rPr lang="en-US" dirty="0"/>
              <a:t>Event Notification</a:t>
            </a:r>
            <a:br>
              <a:rPr lang="en-US" dirty="0"/>
            </a:br>
            <a:r>
              <a:rPr lang="en-US" dirty="0"/>
              <a:t>Loosen coupling with pub/sub patterns</a:t>
            </a:r>
          </a:p>
          <a:p>
            <a:pPr algn="ctr"/>
            <a:r>
              <a:rPr lang="en-US" dirty="0"/>
              <a:t>Interest is only in if the event has occurred</a:t>
            </a:r>
          </a:p>
        </p:txBody>
      </p:sp>
      <p:cxnSp>
        <p:nvCxnSpPr>
          <p:cNvPr id="14" name="Elbow Connector 13"/>
          <p:cNvCxnSpPr>
            <a:stCxn id="8" idx="0"/>
            <a:endCxn id="2" idx="0"/>
          </p:cNvCxnSpPr>
          <p:nvPr/>
        </p:nvCxnSpPr>
        <p:spPr bwMode="auto">
          <a:xfrm rot="16200000" flipV="1">
            <a:off x="3467100" y="1283042"/>
            <a:ext cx="12700" cy="2286000"/>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Elbow Connector 17"/>
          <p:cNvCxnSpPr>
            <a:stCxn id="10" idx="0"/>
            <a:endCxn id="2" idx="0"/>
          </p:cNvCxnSpPr>
          <p:nvPr/>
        </p:nvCxnSpPr>
        <p:spPr bwMode="auto">
          <a:xfrm rot="16200000" flipV="1">
            <a:off x="4086998" y="663144"/>
            <a:ext cx="12700" cy="3525795"/>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3" name="TextBox 22"/>
          <p:cNvSpPr txBox="1"/>
          <p:nvPr/>
        </p:nvSpPr>
        <p:spPr>
          <a:xfrm>
            <a:off x="3416660" y="1806912"/>
            <a:ext cx="1842172" cy="338554"/>
          </a:xfrm>
          <a:prstGeom prst="rect">
            <a:avLst/>
          </a:prstGeom>
          <a:noFill/>
        </p:spPr>
        <p:txBody>
          <a:bodyPr wrap="none" rtlCol="0">
            <a:spAutoFit/>
          </a:bodyPr>
          <a:lstStyle/>
          <a:p>
            <a:pPr algn="ctr"/>
            <a:r>
              <a:rPr lang="en-US" sz="1600" b="1">
                <a:solidFill>
                  <a:srgbClr val="7030A0"/>
                </a:solidFill>
              </a:rPr>
              <a:t>What Happened</a:t>
            </a:r>
            <a:endParaRPr lang="en-US" sz="1600" b="1" dirty="0">
              <a:solidFill>
                <a:srgbClr val="7030A0"/>
              </a:solidFill>
            </a:endParaRPr>
          </a:p>
        </p:txBody>
      </p:sp>
      <p:sp>
        <p:nvSpPr>
          <p:cNvPr id="24" name="TextBox 23"/>
          <p:cNvSpPr txBox="1"/>
          <p:nvPr/>
        </p:nvSpPr>
        <p:spPr>
          <a:xfrm>
            <a:off x="1905000" y="5697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0" name="TextBox 19">
            <a:extLst>
              <a:ext uri="{FF2B5EF4-FFF2-40B4-BE49-F238E27FC236}">
                <a16:creationId xmlns:a16="http://schemas.microsoft.com/office/drawing/2014/main" id="{22DA5E2E-E68D-5D44-A307-B9568E4C7CCA}"/>
              </a:ext>
            </a:extLst>
          </p:cNvPr>
          <p:cNvSpPr txBox="1"/>
          <p:nvPr/>
        </p:nvSpPr>
        <p:spPr>
          <a:xfrm>
            <a:off x="228600" y="4077268"/>
            <a:ext cx="1843774" cy="584775"/>
          </a:xfrm>
          <a:prstGeom prst="rect">
            <a:avLst/>
          </a:prstGeom>
          <a:noFill/>
        </p:spPr>
        <p:txBody>
          <a:bodyPr wrap="none" rtlCol="0">
            <a:spAutoFit/>
          </a:bodyPr>
          <a:lstStyle/>
          <a:p>
            <a:pPr algn="ctr"/>
            <a:r>
              <a:rPr lang="en-US" sz="1600" b="1" i="1" dirty="0">
                <a:solidFill>
                  <a:srgbClr val="FF0000"/>
                </a:solidFill>
              </a:rPr>
              <a:t>Command</a:t>
            </a:r>
            <a:br>
              <a:rPr lang="en-US" sz="1600" b="1" dirty="0">
                <a:solidFill>
                  <a:srgbClr val="FF0000"/>
                </a:solidFill>
              </a:rPr>
            </a:br>
            <a:r>
              <a:rPr lang="en-US" sz="1600" b="1" dirty="0">
                <a:solidFill>
                  <a:schemeClr val="accent5">
                    <a:lumMod val="10000"/>
                  </a:schemeClr>
                </a:solidFill>
              </a:rPr>
              <a:t>”Do Something</a:t>
            </a:r>
            <a:r>
              <a:rPr lang="en-US" sz="1600" b="1" dirty="0">
                <a:solidFill>
                  <a:srgbClr val="FF0000"/>
                </a:solidFill>
              </a:rPr>
              <a:t>"</a:t>
            </a:r>
          </a:p>
        </p:txBody>
      </p:sp>
      <p:sp>
        <p:nvSpPr>
          <p:cNvPr id="22" name="TextBox 21">
            <a:extLst>
              <a:ext uri="{FF2B5EF4-FFF2-40B4-BE49-F238E27FC236}">
                <a16:creationId xmlns:a16="http://schemas.microsoft.com/office/drawing/2014/main" id="{E0327BBF-3575-E14A-8666-EB457E4DA7C3}"/>
              </a:ext>
            </a:extLst>
          </p:cNvPr>
          <p:cNvSpPr txBox="1"/>
          <p:nvPr/>
        </p:nvSpPr>
        <p:spPr>
          <a:xfrm>
            <a:off x="6529066" y="1634062"/>
            <a:ext cx="2462534" cy="584775"/>
          </a:xfrm>
          <a:prstGeom prst="rect">
            <a:avLst/>
          </a:prstGeom>
          <a:noFill/>
        </p:spPr>
        <p:txBody>
          <a:bodyPr wrap="none" rtlCol="0">
            <a:spAutoFit/>
          </a:bodyPr>
          <a:lstStyle/>
          <a:p>
            <a:pPr algn="ctr"/>
            <a:r>
              <a:rPr lang="en-US" sz="1600" b="1" i="1" dirty="0">
                <a:solidFill>
                  <a:srgbClr val="FF0000"/>
                </a:solidFill>
              </a:rPr>
              <a:t>Event</a:t>
            </a:r>
            <a:br>
              <a:rPr lang="en-US" sz="1600" b="1" dirty="0">
                <a:solidFill>
                  <a:srgbClr val="FF0000"/>
                </a:solidFill>
              </a:rPr>
            </a:br>
            <a:r>
              <a:rPr lang="en-US" sz="1600" b="1" dirty="0">
                <a:solidFill>
                  <a:schemeClr val="accent5">
                    <a:lumMod val="10000"/>
                  </a:schemeClr>
                </a:solidFill>
              </a:rPr>
              <a:t>”React To Something"</a:t>
            </a:r>
          </a:p>
        </p:txBody>
      </p:sp>
      <p:cxnSp>
        <p:nvCxnSpPr>
          <p:cNvPr id="9" name="Straight Arrow Connector 8">
            <a:extLst>
              <a:ext uri="{FF2B5EF4-FFF2-40B4-BE49-F238E27FC236}">
                <a16:creationId xmlns:a16="http://schemas.microsoft.com/office/drawing/2014/main" id="{248E30B3-4768-D749-90DB-FFA2862351C5}"/>
              </a:ext>
            </a:extLst>
          </p:cNvPr>
          <p:cNvCxnSpPr/>
          <p:nvPr/>
        </p:nvCxnSpPr>
        <p:spPr bwMode="auto">
          <a:xfrm flipH="1">
            <a:off x="5430795" y="2018638"/>
            <a:ext cx="1122405" cy="126828"/>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8C03016A-0CAA-8345-ADD9-6A2D9A980D03}"/>
              </a:ext>
            </a:extLst>
          </p:cNvPr>
          <p:cNvCxnSpPr>
            <a:cxnSpLocks/>
            <a:stCxn id="20" idx="0"/>
          </p:cNvCxnSpPr>
          <p:nvPr/>
        </p:nvCxnSpPr>
        <p:spPr bwMode="auto">
          <a:xfrm flipV="1">
            <a:off x="1150487" y="3860948"/>
            <a:ext cx="1173613" cy="21632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6128025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9</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a14="http://schemas.microsoft.com/office/drawing/2010/main" xmlns="">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90</a:t>
            </a:fld>
            <a:endParaRPr lang="en-US"/>
          </a:p>
        </p:txBody>
      </p:sp>
      <p:sp>
        <p:nvSpPr>
          <p:cNvPr id="514052" name="Rectangle 4"/>
          <p:cNvSpPr>
            <a:spLocks noGrp="1" noChangeArrowheads="1"/>
          </p:cNvSpPr>
          <p:nvPr>
            <p:ph type="title"/>
          </p:nvPr>
        </p:nvSpPr>
        <p:spPr/>
        <p:txBody>
          <a:bodyPr/>
          <a:lstStyle/>
          <a:p>
            <a:r>
              <a:rPr lang="en-US" sz="3200" dirty="0"/>
              <a:t>Event and Streaming Architectures</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e1</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a:stCxn id="8" idx="2"/>
            <a:endCxn id="3" idx="0"/>
          </p:cNvCxnSpPr>
          <p:nvPr/>
        </p:nvCxnSpPr>
        <p:spPr bwMode="auto">
          <a:xfrm rot="5400000">
            <a:off x="3880022" y="3041820"/>
            <a:ext cx="812457" cy="647700"/>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Elbow Connector 15"/>
          <p:cNvCxnSpPr>
            <a:stCxn id="10" idx="2"/>
            <a:endCxn id="3" idx="0"/>
          </p:cNvCxnSpPr>
          <p:nvPr/>
        </p:nvCxnSpPr>
        <p:spPr bwMode="auto">
          <a:xfrm rot="5400000">
            <a:off x="4499920" y="2421923"/>
            <a:ext cx="812457" cy="1887495"/>
          </a:xfrm>
          <a:prstGeom prst="bentConnector2">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913044" y="4558614"/>
            <a:ext cx="5459893" cy="1200329"/>
          </a:xfrm>
          <a:prstGeom prst="rect">
            <a:avLst/>
          </a:prstGeom>
          <a:noFill/>
        </p:spPr>
        <p:txBody>
          <a:bodyPr wrap="none" rtlCol="0">
            <a:spAutoFit/>
          </a:bodyPr>
          <a:lstStyle/>
          <a:p>
            <a:pPr algn="ctr"/>
            <a:r>
              <a:rPr lang="en-US" dirty="0"/>
              <a:t>Event Carried State Transfer</a:t>
            </a:r>
            <a:br>
              <a:rPr lang="en-US" dirty="0"/>
            </a:br>
            <a:r>
              <a:rPr lang="en-US" dirty="0"/>
              <a:t>Loosen coupling with pub/sub patterns</a:t>
            </a:r>
          </a:p>
          <a:p>
            <a:pPr algn="ctr"/>
            <a:r>
              <a:rPr lang="en-US" dirty="0"/>
              <a:t>Eventual Consistency</a:t>
            </a:r>
          </a:p>
        </p:txBody>
      </p:sp>
      <p:sp>
        <p:nvSpPr>
          <p:cNvPr id="19" name="TextBox 18"/>
          <p:cNvSpPr txBox="1"/>
          <p:nvPr/>
        </p:nvSpPr>
        <p:spPr>
          <a:xfrm>
            <a:off x="1402425" y="3174252"/>
            <a:ext cx="942887" cy="584775"/>
          </a:xfrm>
          <a:prstGeom prst="rect">
            <a:avLst/>
          </a:prstGeom>
          <a:noFill/>
        </p:spPr>
        <p:txBody>
          <a:bodyPr wrap="none" rtlCol="0">
            <a:spAutoFit/>
          </a:bodyPr>
          <a:lstStyle/>
          <a:p>
            <a:pPr algn="ctr"/>
            <a:r>
              <a:rPr lang="en-US" sz="1600" b="1" dirty="0">
                <a:solidFill>
                  <a:srgbClr val="7030A0"/>
                </a:solidFill>
              </a:rPr>
              <a:t>Publish</a:t>
            </a:r>
          </a:p>
          <a:p>
            <a:pPr algn="ctr"/>
            <a:r>
              <a:rPr lang="en-US" sz="1600" b="1" dirty="0">
                <a:solidFill>
                  <a:srgbClr val="7030A0"/>
                </a:solidFill>
              </a:rPr>
              <a:t>Event</a:t>
            </a:r>
          </a:p>
        </p:txBody>
      </p:sp>
      <p:sp>
        <p:nvSpPr>
          <p:cNvPr id="21" name="TextBox 20"/>
          <p:cNvSpPr txBox="1"/>
          <p:nvPr/>
        </p:nvSpPr>
        <p:spPr>
          <a:xfrm>
            <a:off x="4632721" y="3066187"/>
            <a:ext cx="1194559" cy="584775"/>
          </a:xfrm>
          <a:prstGeom prst="rect">
            <a:avLst/>
          </a:prstGeom>
          <a:noFill/>
        </p:spPr>
        <p:txBody>
          <a:bodyPr wrap="none" rtlCol="0">
            <a:spAutoFit/>
          </a:bodyPr>
          <a:lstStyle/>
          <a:p>
            <a:pPr algn="ctr"/>
            <a:r>
              <a:rPr lang="en-US" sz="1600" b="1" dirty="0">
                <a:solidFill>
                  <a:srgbClr val="7030A0"/>
                </a:solidFill>
              </a:rPr>
              <a:t>Subscribe</a:t>
            </a:r>
          </a:p>
          <a:p>
            <a:pPr algn="ctr"/>
            <a:r>
              <a:rPr lang="en-US" sz="1600" b="1" dirty="0">
                <a:solidFill>
                  <a:srgbClr val="7030A0"/>
                </a:solidFill>
              </a:rPr>
              <a:t>Event</a:t>
            </a:r>
          </a:p>
        </p:txBody>
      </p:sp>
      <p:sp>
        <p:nvSpPr>
          <p:cNvPr id="20" name="TextBox 19"/>
          <p:cNvSpPr txBox="1"/>
          <p:nvPr/>
        </p:nvSpPr>
        <p:spPr>
          <a:xfrm>
            <a:off x="1900881" y="568719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22" name="Rectangle 21"/>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spTree>
    <p:extLst>
      <p:ext uri="{BB962C8B-B14F-4D97-AF65-F5344CB8AC3E}">
        <p14:creationId xmlns:p14="http://schemas.microsoft.com/office/powerpoint/2010/main" val="84620388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91</a:t>
            </a:fld>
            <a:endParaRPr lang="en-US"/>
          </a:p>
        </p:txBody>
      </p:sp>
      <p:sp>
        <p:nvSpPr>
          <p:cNvPr id="514052" name="Rectangle 4"/>
          <p:cNvSpPr>
            <a:spLocks noGrp="1" noChangeArrowheads="1"/>
          </p:cNvSpPr>
          <p:nvPr>
            <p:ph type="title"/>
          </p:nvPr>
        </p:nvSpPr>
        <p:spPr/>
        <p:txBody>
          <a:bodyPr/>
          <a:lstStyle/>
          <a:p>
            <a:r>
              <a:rPr lang="en-US" sz="3200" dirty="0"/>
              <a:t>Event – Event Carried State Transfer</a:t>
            </a:r>
          </a:p>
        </p:txBody>
      </p:sp>
      <p:sp>
        <p:nvSpPr>
          <p:cNvPr id="2" name="Rectangle 1"/>
          <p:cNvSpPr/>
          <p:nvPr/>
        </p:nvSpPr>
        <p:spPr bwMode="auto">
          <a:xfrm>
            <a:off x="1905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S1</a:t>
            </a:r>
          </a:p>
        </p:txBody>
      </p:sp>
      <p:sp>
        <p:nvSpPr>
          <p:cNvPr id="7" name="Rectangle 6"/>
          <p:cNvSpPr/>
          <p:nvPr/>
        </p:nvSpPr>
        <p:spPr bwMode="auto">
          <a:xfrm>
            <a:off x="3048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S2</a:t>
            </a:r>
          </a:p>
        </p:txBody>
      </p:sp>
      <p:sp>
        <p:nvSpPr>
          <p:cNvPr id="8" name="Rectangle 7"/>
          <p:cNvSpPr/>
          <p:nvPr/>
        </p:nvSpPr>
        <p:spPr bwMode="auto">
          <a:xfrm>
            <a:off x="4191000"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S3</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3" name="Triangle 2"/>
          <p:cNvSpPr/>
          <p:nvPr/>
        </p:nvSpPr>
        <p:spPr bwMode="auto">
          <a:xfrm rot="5400000">
            <a:off x="3238500" y="3390899"/>
            <a:ext cx="685800" cy="762000"/>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e5</a:t>
            </a:r>
          </a:p>
        </p:txBody>
      </p:sp>
      <p:sp>
        <p:nvSpPr>
          <p:cNvPr id="10" name="Rectangle 9"/>
          <p:cNvSpPr/>
          <p:nvPr/>
        </p:nvSpPr>
        <p:spPr bwMode="auto">
          <a:xfrm>
            <a:off x="5430795" y="2426042"/>
            <a:ext cx="838200"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S4</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Elbow Connector 5"/>
          <p:cNvCxnSpPr>
            <a:stCxn id="2" idx="2"/>
            <a:endCxn id="3" idx="3"/>
          </p:cNvCxnSpPr>
          <p:nvPr/>
        </p:nvCxnSpPr>
        <p:spPr bwMode="auto">
          <a:xfrm rot="16200000" flipH="1">
            <a:off x="2356022" y="2927520"/>
            <a:ext cx="812457" cy="87630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924525" y="4949794"/>
            <a:ext cx="5436938" cy="1200329"/>
          </a:xfrm>
          <a:prstGeom prst="rect">
            <a:avLst/>
          </a:prstGeom>
          <a:noFill/>
        </p:spPr>
        <p:txBody>
          <a:bodyPr wrap="none" rtlCol="0">
            <a:spAutoFit/>
          </a:bodyPr>
          <a:lstStyle/>
          <a:p>
            <a:pPr algn="ctr"/>
            <a:r>
              <a:rPr lang="en-US" dirty="0"/>
              <a:t>Event Sourcing</a:t>
            </a:r>
            <a:br>
              <a:rPr lang="en-US" dirty="0"/>
            </a:br>
            <a:r>
              <a:rPr lang="en-US" dirty="0"/>
              <a:t>Event Store Maintains State Over Time</a:t>
            </a:r>
          </a:p>
          <a:p>
            <a:pPr algn="ctr"/>
            <a:r>
              <a:rPr lang="en-US" dirty="0"/>
              <a:t>Loosens Coupling</a:t>
            </a:r>
          </a:p>
        </p:txBody>
      </p:sp>
      <p:sp>
        <p:nvSpPr>
          <p:cNvPr id="19" name="TextBox 18"/>
          <p:cNvSpPr txBox="1"/>
          <p:nvPr/>
        </p:nvSpPr>
        <p:spPr>
          <a:xfrm>
            <a:off x="990600" y="3174252"/>
            <a:ext cx="1321196" cy="584775"/>
          </a:xfrm>
          <a:prstGeom prst="rect">
            <a:avLst/>
          </a:prstGeom>
          <a:noFill/>
        </p:spPr>
        <p:txBody>
          <a:bodyPr wrap="none" rtlCol="0">
            <a:spAutoFit/>
          </a:bodyPr>
          <a:lstStyle/>
          <a:p>
            <a:pPr algn="ctr"/>
            <a:r>
              <a:rPr lang="en-US" sz="1600" b="1">
                <a:solidFill>
                  <a:srgbClr val="7030A0"/>
                </a:solidFill>
              </a:rPr>
              <a:t>(1) Publish</a:t>
            </a:r>
            <a:endParaRPr lang="en-US" sz="1600" b="1" dirty="0">
              <a:solidFill>
                <a:srgbClr val="7030A0"/>
              </a:solidFill>
            </a:endParaRPr>
          </a:p>
          <a:p>
            <a:pPr algn="ctr"/>
            <a:r>
              <a:rPr lang="en-US" sz="1600" b="1" dirty="0">
                <a:solidFill>
                  <a:srgbClr val="7030A0"/>
                </a:solidFill>
              </a:rPr>
              <a:t>Event</a:t>
            </a:r>
          </a:p>
        </p:txBody>
      </p:sp>
      <p:sp>
        <p:nvSpPr>
          <p:cNvPr id="21" name="TextBox 20"/>
          <p:cNvSpPr txBox="1"/>
          <p:nvPr/>
        </p:nvSpPr>
        <p:spPr>
          <a:xfrm>
            <a:off x="5811158" y="1835320"/>
            <a:ext cx="1837362" cy="338554"/>
          </a:xfrm>
          <a:prstGeom prst="rect">
            <a:avLst/>
          </a:prstGeom>
          <a:noFill/>
        </p:spPr>
        <p:txBody>
          <a:bodyPr wrap="none" rtlCol="0">
            <a:spAutoFit/>
          </a:bodyPr>
          <a:lstStyle/>
          <a:p>
            <a:pPr algn="ctr"/>
            <a:r>
              <a:rPr lang="en-US" sz="1600" b="1" dirty="0">
                <a:solidFill>
                  <a:srgbClr val="7030A0"/>
                </a:solidFill>
              </a:rPr>
              <a:t>(2) Notify Event</a:t>
            </a:r>
          </a:p>
        </p:txBody>
      </p:sp>
      <p:sp>
        <p:nvSpPr>
          <p:cNvPr id="20" name="TextBox 19"/>
          <p:cNvSpPr txBox="1"/>
          <p:nvPr/>
        </p:nvSpPr>
        <p:spPr>
          <a:xfrm>
            <a:off x="1900881" y="6078379"/>
            <a:ext cx="5099664" cy="246221"/>
          </a:xfrm>
          <a:prstGeom prst="rect">
            <a:avLst/>
          </a:prstGeom>
          <a:noFill/>
        </p:spPr>
        <p:txBody>
          <a:bodyPr wrap="square" rtlCol="0">
            <a:spAutoFit/>
          </a:bodyPr>
          <a:lstStyle/>
          <a:p>
            <a:r>
              <a:rPr lang="en-US" sz="1000" b="1">
                <a:solidFill>
                  <a:srgbClr val="7030A0"/>
                </a:solidFill>
              </a:rPr>
              <a:t>Source: The </a:t>
            </a:r>
            <a:r>
              <a:rPr lang="en-US" sz="1000" b="1" dirty="0">
                <a:solidFill>
                  <a:srgbClr val="7030A0"/>
                </a:solidFill>
              </a:rPr>
              <a:t>Many Meanings of Event-Driven Architecture </a:t>
            </a:r>
            <a:r>
              <a:rPr lang="mr-IN" sz="1000" b="1" dirty="0">
                <a:solidFill>
                  <a:srgbClr val="7030A0"/>
                </a:solidFill>
              </a:rPr>
              <a:t>–</a:t>
            </a:r>
            <a:r>
              <a:rPr lang="en-US" sz="1000" b="1" dirty="0">
                <a:solidFill>
                  <a:srgbClr val="7030A0"/>
                </a:solidFill>
              </a:rPr>
              <a:t> Martin Fowler</a:t>
            </a:r>
          </a:p>
        </p:txBody>
      </p:sp>
      <p:sp>
        <p:nvSpPr>
          <p:cNvPr id="4" name="Can 3"/>
          <p:cNvSpPr/>
          <p:nvPr/>
        </p:nvSpPr>
        <p:spPr bwMode="auto">
          <a:xfrm>
            <a:off x="6553200" y="3505200"/>
            <a:ext cx="2362200" cy="1600200"/>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charset="0"/>
                <a:ea typeface="ＭＳ Ｐゴシック" charset="0"/>
              </a:rPr>
              <a:t>Event Store</a:t>
            </a:r>
          </a:p>
        </p:txBody>
      </p:sp>
      <p:sp>
        <p:nvSpPr>
          <p:cNvPr id="22" name="Rectangle 21"/>
          <p:cNvSpPr/>
          <p:nvPr/>
        </p:nvSpPr>
        <p:spPr bwMode="auto">
          <a:xfrm>
            <a:off x="6629400"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accent1">
                    <a:lumMod val="60000"/>
                    <a:lumOff val="40000"/>
                  </a:schemeClr>
                </a:solidFill>
                <a:effectLst/>
                <a:latin typeface="Tahoma" charset="0"/>
                <a:ea typeface="ＭＳ Ｐゴシック" charset="0"/>
              </a:rPr>
              <a:t>e1</a:t>
            </a:r>
            <a:endPar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endParaRPr>
          </a:p>
        </p:txBody>
      </p:sp>
      <p:sp>
        <p:nvSpPr>
          <p:cNvPr id="18" name="Rectangle 17"/>
          <p:cNvSpPr/>
          <p:nvPr/>
        </p:nvSpPr>
        <p:spPr bwMode="auto">
          <a:xfrm>
            <a:off x="7189576"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e2</a:t>
            </a:r>
          </a:p>
        </p:txBody>
      </p:sp>
      <p:sp>
        <p:nvSpPr>
          <p:cNvPr id="23" name="Rectangle 22"/>
          <p:cNvSpPr/>
          <p:nvPr/>
        </p:nvSpPr>
        <p:spPr bwMode="auto">
          <a:xfrm>
            <a:off x="7749752"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e3</a:t>
            </a:r>
          </a:p>
        </p:txBody>
      </p:sp>
      <p:sp>
        <p:nvSpPr>
          <p:cNvPr id="24" name="Rectangle 23"/>
          <p:cNvSpPr/>
          <p:nvPr/>
        </p:nvSpPr>
        <p:spPr bwMode="auto">
          <a:xfrm>
            <a:off x="8309928" y="4404353"/>
            <a:ext cx="523104" cy="3429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lumMod val="60000"/>
                    <a:lumOff val="40000"/>
                  </a:schemeClr>
                </a:solidFill>
                <a:effectLst/>
                <a:latin typeface="Tahoma" charset="0"/>
                <a:ea typeface="ＭＳ Ｐゴシック" charset="0"/>
              </a:rPr>
              <a:t>e4</a:t>
            </a:r>
          </a:p>
        </p:txBody>
      </p:sp>
      <p:sp>
        <p:nvSpPr>
          <p:cNvPr id="25" name="Rectangle 24"/>
          <p:cNvSpPr/>
          <p:nvPr/>
        </p:nvSpPr>
        <p:spPr bwMode="auto">
          <a:xfrm>
            <a:off x="3667896" y="3898556"/>
            <a:ext cx="1818503" cy="533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charset="0"/>
                <a:ea typeface="ＭＳ Ｐゴシック" charset="0"/>
              </a:rPr>
              <a:t>Before State</a:t>
            </a:r>
            <a:br>
              <a:rPr kumimoji="0" lang="en-US" sz="1600" b="0" i="0" u="none" strike="noStrike" cap="none" normalizeH="0" baseline="0" dirty="0">
                <a:ln>
                  <a:noFill/>
                </a:ln>
                <a:solidFill>
                  <a:schemeClr val="tx1"/>
                </a:solidFill>
                <a:effectLst/>
                <a:latin typeface="Tahoma" charset="0"/>
                <a:ea typeface="ＭＳ Ｐゴシック" charset="0"/>
              </a:rPr>
            </a:br>
            <a:r>
              <a:rPr kumimoji="0" lang="en-US" sz="1600" b="0" i="0" u="none" strike="noStrike" cap="none" normalizeH="0" baseline="0" dirty="0">
                <a:ln>
                  <a:noFill/>
                </a:ln>
                <a:solidFill>
                  <a:schemeClr val="tx1"/>
                </a:solidFill>
                <a:effectLst/>
                <a:latin typeface="Tahoma" charset="0"/>
                <a:ea typeface="ＭＳ Ｐゴシック" charset="0"/>
              </a:rPr>
              <a:t>After State</a:t>
            </a:r>
          </a:p>
        </p:txBody>
      </p:sp>
      <p:cxnSp>
        <p:nvCxnSpPr>
          <p:cNvPr id="26" name="Elbow Connector 25"/>
          <p:cNvCxnSpPr>
            <a:stCxn id="3" idx="0"/>
            <a:endCxn id="4" idx="2"/>
          </p:cNvCxnSpPr>
          <p:nvPr/>
        </p:nvCxnSpPr>
        <p:spPr bwMode="auto">
          <a:xfrm>
            <a:off x="3962400" y="3771899"/>
            <a:ext cx="2590800" cy="533401"/>
          </a:xfrm>
          <a:prstGeom prst="bentConnector3">
            <a:avLst>
              <a:gd name="adj1" fmla="val 7003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Elbow Connector 26"/>
          <p:cNvCxnSpPr>
            <a:stCxn id="4" idx="1"/>
            <a:endCxn id="10" idx="0"/>
          </p:cNvCxnSpPr>
          <p:nvPr/>
        </p:nvCxnSpPr>
        <p:spPr bwMode="auto">
          <a:xfrm rot="16200000" flipV="1">
            <a:off x="6252519" y="2023418"/>
            <a:ext cx="1079158" cy="1884405"/>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Elbow Connector 28"/>
          <p:cNvCxnSpPr>
            <a:stCxn id="4" idx="1"/>
            <a:endCxn id="8" idx="0"/>
          </p:cNvCxnSpPr>
          <p:nvPr/>
        </p:nvCxnSpPr>
        <p:spPr bwMode="auto">
          <a:xfrm rot="16200000" flipV="1">
            <a:off x="5632621" y="1403521"/>
            <a:ext cx="1079158" cy="3124200"/>
          </a:xfrm>
          <a:prstGeom prst="bentConnector3">
            <a:avLst>
              <a:gd name="adj1" fmla="val 121183"/>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TextBox 31"/>
          <p:cNvSpPr txBox="1"/>
          <p:nvPr/>
        </p:nvSpPr>
        <p:spPr>
          <a:xfrm>
            <a:off x="4109516" y="2947655"/>
            <a:ext cx="2372765" cy="338554"/>
          </a:xfrm>
          <a:prstGeom prst="rect">
            <a:avLst/>
          </a:prstGeom>
          <a:noFill/>
        </p:spPr>
        <p:txBody>
          <a:bodyPr wrap="none" rtlCol="0">
            <a:spAutoFit/>
          </a:bodyPr>
          <a:lstStyle/>
          <a:p>
            <a:pPr algn="ctr"/>
            <a:r>
              <a:rPr lang="en-US" sz="1600" b="1" dirty="0">
                <a:solidFill>
                  <a:srgbClr val="7030A0"/>
                </a:solidFill>
              </a:rPr>
              <a:t>(3) </a:t>
            </a:r>
            <a:r>
              <a:rPr lang="en-US" sz="1600" b="1">
                <a:solidFill>
                  <a:srgbClr val="7030A0"/>
                </a:solidFill>
              </a:rPr>
              <a:t>Update App State</a:t>
            </a:r>
            <a:endParaRPr lang="en-US" sz="1600" b="1" dirty="0">
              <a:solidFill>
                <a:srgbClr val="7030A0"/>
              </a:solidFill>
            </a:endParaRPr>
          </a:p>
        </p:txBody>
      </p:sp>
    </p:spTree>
    <p:extLst>
      <p:ext uri="{BB962C8B-B14F-4D97-AF65-F5344CB8AC3E}">
        <p14:creationId xmlns:p14="http://schemas.microsoft.com/office/powerpoint/2010/main" val="160716067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fld id="{C2368D7B-AC94-D646-9C9E-957DB3F91338}" type="slidenum">
              <a:rPr lang="en-US"/>
              <a:pPr/>
              <a:t>92</a:t>
            </a:fld>
            <a:endParaRPr lang="en-US"/>
          </a:p>
        </p:txBody>
      </p:sp>
      <p:sp>
        <p:nvSpPr>
          <p:cNvPr id="514052" name="Rectangle 4"/>
          <p:cNvSpPr>
            <a:spLocks noGrp="1" noChangeArrowheads="1"/>
          </p:cNvSpPr>
          <p:nvPr>
            <p:ph type="title"/>
          </p:nvPr>
        </p:nvSpPr>
        <p:spPr/>
        <p:txBody>
          <a:bodyPr/>
          <a:lstStyle/>
          <a:p>
            <a:r>
              <a:rPr lang="en-US" sz="3200" dirty="0"/>
              <a:t>Event – Command Query Responsibility Separation</a:t>
            </a:r>
          </a:p>
        </p:txBody>
      </p:sp>
      <p:sp>
        <p:nvSpPr>
          <p:cNvPr id="17" name="TextBox 16"/>
          <p:cNvSpPr txBox="1"/>
          <p:nvPr/>
        </p:nvSpPr>
        <p:spPr>
          <a:xfrm rot="16200000">
            <a:off x="1539490" y="3346880"/>
            <a:ext cx="1040285" cy="461665"/>
          </a:xfrm>
          <a:prstGeom prst="rect">
            <a:avLst/>
          </a:prstGeom>
          <a:noFill/>
        </p:spPr>
        <p:txBody>
          <a:bodyPr wrap="none" rtlCol="0">
            <a:spAutoFit/>
          </a:bodyPr>
          <a:lstStyle/>
          <a:p>
            <a:r>
              <a:rPr lang="en-US"/>
              <a:t>Writes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46708"/>
            <a:ext cx="4201226" cy="3790950"/>
          </a:xfrm>
          <a:prstGeom prst="rect">
            <a:avLst/>
          </a:prstGeom>
        </p:spPr>
      </p:pic>
      <p:sp>
        <p:nvSpPr>
          <p:cNvPr id="14" name="TextBox 13"/>
          <p:cNvSpPr txBox="1"/>
          <p:nvPr/>
        </p:nvSpPr>
        <p:spPr>
          <a:xfrm>
            <a:off x="1752600" y="5493603"/>
            <a:ext cx="5602175" cy="830997"/>
          </a:xfrm>
          <a:prstGeom prst="rect">
            <a:avLst/>
          </a:prstGeom>
          <a:noFill/>
        </p:spPr>
        <p:txBody>
          <a:bodyPr wrap="none" rtlCol="0">
            <a:spAutoFit/>
          </a:bodyPr>
          <a:lstStyle/>
          <a:p>
            <a:r>
              <a:rPr lang="en-US" dirty="0"/>
              <a:t>Scalability and Consistency via Separate</a:t>
            </a:r>
            <a:br>
              <a:rPr lang="en-US" dirty="0"/>
            </a:br>
            <a:r>
              <a:rPr lang="en-US" dirty="0"/>
              <a:t>Handling of Reads and Writes (CQRS)</a:t>
            </a:r>
          </a:p>
        </p:txBody>
      </p:sp>
      <p:sp>
        <p:nvSpPr>
          <p:cNvPr id="15" name="TextBox 14"/>
          <p:cNvSpPr txBox="1"/>
          <p:nvPr/>
        </p:nvSpPr>
        <p:spPr>
          <a:xfrm rot="16200000">
            <a:off x="6060447" y="3346880"/>
            <a:ext cx="1001493" cy="461665"/>
          </a:xfrm>
          <a:prstGeom prst="rect">
            <a:avLst/>
          </a:prstGeom>
          <a:noFill/>
        </p:spPr>
        <p:txBody>
          <a:bodyPr wrap="none" rtlCol="0">
            <a:spAutoFit/>
          </a:bodyPr>
          <a:lstStyle/>
          <a:p>
            <a:r>
              <a:rPr lang="en-US" dirty="0"/>
              <a:t>Reads</a:t>
            </a:r>
          </a:p>
        </p:txBody>
      </p:sp>
    </p:spTree>
    <p:extLst>
      <p:ext uri="{BB962C8B-B14F-4D97-AF65-F5344CB8AC3E}">
        <p14:creationId xmlns:p14="http://schemas.microsoft.com/office/powerpoint/2010/main" val="351826231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93</a:t>
            </a:fld>
            <a:endParaRPr lang="en-US"/>
          </a:p>
        </p:txBody>
      </p:sp>
      <p:sp>
        <p:nvSpPr>
          <p:cNvPr id="490498" name="Rectangle 2"/>
          <p:cNvSpPr>
            <a:spLocks noGrp="1" noChangeArrowheads="1"/>
          </p:cNvSpPr>
          <p:nvPr>
            <p:ph type="title"/>
          </p:nvPr>
        </p:nvSpPr>
        <p:spPr/>
        <p:txBody>
          <a:bodyPr anchor="t" anchorCtr="0"/>
          <a:lstStyle/>
          <a:p>
            <a:r>
              <a:rPr lang="en-US" sz="3200" dirty="0"/>
              <a:t>Service Oriented Architecture Style</a:t>
            </a:r>
          </a:p>
        </p:txBody>
      </p:sp>
      <p:pic>
        <p:nvPicPr>
          <p:cNvPr id="3" name="Picture 2">
            <a:extLst>
              <a:ext uri="{FF2B5EF4-FFF2-40B4-BE49-F238E27FC236}">
                <a16:creationId xmlns:a16="http://schemas.microsoft.com/office/drawing/2014/main" id="{13172CA8-631D-244E-B442-7B920318FA39}"/>
              </a:ext>
            </a:extLst>
          </p:cNvPr>
          <p:cNvPicPr>
            <a:picLocks noChangeAspect="1"/>
          </p:cNvPicPr>
          <p:nvPr/>
        </p:nvPicPr>
        <p:blipFill>
          <a:blip r:embed="rId2"/>
          <a:stretch>
            <a:fillRect/>
          </a:stretch>
        </p:blipFill>
        <p:spPr>
          <a:xfrm>
            <a:off x="624840" y="1163234"/>
            <a:ext cx="7620000" cy="4598563"/>
          </a:xfrm>
          <a:prstGeom prst="rect">
            <a:avLst/>
          </a:prstGeom>
        </p:spPr>
      </p:pic>
      <p:sp>
        <p:nvSpPr>
          <p:cNvPr id="6" name="TextBox 5">
            <a:extLst>
              <a:ext uri="{FF2B5EF4-FFF2-40B4-BE49-F238E27FC236}">
                <a16:creationId xmlns:a16="http://schemas.microsoft.com/office/drawing/2014/main" id="{51AA6E08-DACF-2A42-98A3-D8C5CD773269}"/>
              </a:ext>
            </a:extLst>
          </p:cNvPr>
          <p:cNvSpPr txBox="1"/>
          <p:nvPr/>
        </p:nvSpPr>
        <p:spPr>
          <a:xfrm>
            <a:off x="762000" y="6002866"/>
            <a:ext cx="7482840" cy="461665"/>
          </a:xfrm>
          <a:prstGeom prst="rect">
            <a:avLst/>
          </a:prstGeom>
          <a:noFill/>
        </p:spPr>
        <p:txBody>
          <a:bodyPr wrap="square" rtlCol="0">
            <a:spAutoFit/>
          </a:bodyPr>
          <a:lstStyle/>
          <a:p>
            <a:pPr algn="ctr"/>
            <a:r>
              <a:rPr lang="en-US" dirty="0"/>
              <a:t>Thoughts?  Good Parts?  Bad Parts?</a:t>
            </a:r>
          </a:p>
        </p:txBody>
      </p:sp>
      <p:sp>
        <p:nvSpPr>
          <p:cNvPr id="8" name="TextBox 7">
            <a:extLst>
              <a:ext uri="{FF2B5EF4-FFF2-40B4-BE49-F238E27FC236}">
                <a16:creationId xmlns:a16="http://schemas.microsoft.com/office/drawing/2014/main" id="{142D7813-A902-1B4A-BA8F-B5917D36353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05767476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94</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a:t>
            </a:r>
          </a:p>
        </p:txBody>
      </p:sp>
      <p:sp>
        <p:nvSpPr>
          <p:cNvPr id="6" name="TextBox 5">
            <a:extLst>
              <a:ext uri="{FF2B5EF4-FFF2-40B4-BE49-F238E27FC236}">
                <a16:creationId xmlns:a16="http://schemas.microsoft.com/office/drawing/2014/main" id="{51AA6E08-DACF-2A42-98A3-D8C5CD773269}"/>
              </a:ext>
            </a:extLst>
          </p:cNvPr>
          <p:cNvSpPr txBox="1"/>
          <p:nvPr/>
        </p:nvSpPr>
        <p:spPr>
          <a:xfrm>
            <a:off x="2133600" y="6017567"/>
            <a:ext cx="5124095" cy="461665"/>
          </a:xfrm>
          <a:prstGeom prst="rect">
            <a:avLst/>
          </a:prstGeom>
          <a:noFill/>
        </p:spPr>
        <p:txBody>
          <a:bodyPr wrap="none" rtlCol="0">
            <a:spAutoFit/>
          </a:bodyPr>
          <a:lstStyle/>
          <a:p>
            <a:r>
              <a:rPr lang="en-US" dirty="0"/>
              <a:t>Works Well To Partition Functionality</a:t>
            </a:r>
          </a:p>
        </p:txBody>
      </p:sp>
      <p:pic>
        <p:nvPicPr>
          <p:cNvPr id="5" name="Picture 4">
            <a:extLst>
              <a:ext uri="{FF2B5EF4-FFF2-40B4-BE49-F238E27FC236}">
                <a16:creationId xmlns:a16="http://schemas.microsoft.com/office/drawing/2014/main" id="{43D82527-C775-1D40-A7FB-5A33ECA05318}"/>
              </a:ext>
            </a:extLst>
          </p:cNvPr>
          <p:cNvPicPr>
            <a:picLocks noChangeAspect="1"/>
          </p:cNvPicPr>
          <p:nvPr/>
        </p:nvPicPr>
        <p:blipFill>
          <a:blip r:embed="rId2"/>
          <a:stretch>
            <a:fillRect/>
          </a:stretch>
        </p:blipFill>
        <p:spPr>
          <a:xfrm>
            <a:off x="624840" y="1295400"/>
            <a:ext cx="7757160" cy="4381068"/>
          </a:xfrm>
          <a:prstGeom prst="rect">
            <a:avLst/>
          </a:prstGeom>
        </p:spPr>
      </p:pic>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2" name="TextBox 1">
            <a:extLst>
              <a:ext uri="{FF2B5EF4-FFF2-40B4-BE49-F238E27FC236}">
                <a16:creationId xmlns:a16="http://schemas.microsoft.com/office/drawing/2014/main" id="{8B3CA47C-68D5-544F-A30E-2B50148BAA1C}"/>
              </a:ext>
            </a:extLst>
          </p:cNvPr>
          <p:cNvSpPr txBox="1"/>
          <p:nvPr/>
        </p:nvSpPr>
        <p:spPr>
          <a:xfrm>
            <a:off x="5504932" y="2362200"/>
            <a:ext cx="2096536" cy="461665"/>
          </a:xfrm>
          <a:prstGeom prst="rect">
            <a:avLst/>
          </a:prstGeom>
          <a:noFill/>
        </p:spPr>
        <p:txBody>
          <a:bodyPr wrap="none" rtlCol="0">
            <a:spAutoFit/>
          </a:bodyPr>
          <a:lstStyle/>
          <a:p>
            <a:r>
              <a:rPr lang="en-US" dirty="0">
                <a:solidFill>
                  <a:srgbClr val="FFFF00"/>
                </a:solidFill>
              </a:rPr>
              <a:t>API GATEWAY</a:t>
            </a:r>
          </a:p>
        </p:txBody>
      </p:sp>
      <p:sp>
        <p:nvSpPr>
          <p:cNvPr id="3" name="TextBox 2">
            <a:extLst>
              <a:ext uri="{FF2B5EF4-FFF2-40B4-BE49-F238E27FC236}">
                <a16:creationId xmlns:a16="http://schemas.microsoft.com/office/drawing/2014/main" id="{28280361-1816-BE47-B6CB-2BA3DB984FBC}"/>
              </a:ext>
            </a:extLst>
          </p:cNvPr>
          <p:cNvSpPr txBox="1"/>
          <p:nvPr/>
        </p:nvSpPr>
        <p:spPr>
          <a:xfrm>
            <a:off x="2667000" y="1800978"/>
            <a:ext cx="1121013" cy="307777"/>
          </a:xfrm>
          <a:prstGeom prst="rect">
            <a:avLst/>
          </a:prstGeom>
          <a:noFill/>
        </p:spPr>
        <p:txBody>
          <a:bodyPr wrap="none" rtlCol="0">
            <a:spAutoFit/>
          </a:bodyPr>
          <a:lstStyle/>
          <a:p>
            <a:r>
              <a:rPr lang="en-US" sz="1400" dirty="0"/>
              <a:t>http or </a:t>
            </a:r>
            <a:r>
              <a:rPr lang="en-US" sz="1400" dirty="0" err="1"/>
              <a:t>grpc</a:t>
            </a:r>
            <a:endParaRPr lang="en-US" sz="1400" dirty="0"/>
          </a:p>
        </p:txBody>
      </p:sp>
      <p:sp>
        <p:nvSpPr>
          <p:cNvPr id="9" name="TextBox 8">
            <a:extLst>
              <a:ext uri="{FF2B5EF4-FFF2-40B4-BE49-F238E27FC236}">
                <a16:creationId xmlns:a16="http://schemas.microsoft.com/office/drawing/2014/main" id="{F2735BC3-FAF0-F942-AED7-45DD838A2D38}"/>
              </a:ext>
            </a:extLst>
          </p:cNvPr>
          <p:cNvSpPr txBox="1"/>
          <p:nvPr/>
        </p:nvSpPr>
        <p:spPr>
          <a:xfrm>
            <a:off x="4560899" y="1822541"/>
            <a:ext cx="1121013" cy="307777"/>
          </a:xfrm>
          <a:prstGeom prst="rect">
            <a:avLst/>
          </a:prstGeom>
          <a:noFill/>
        </p:spPr>
        <p:txBody>
          <a:bodyPr wrap="none" rtlCol="0">
            <a:spAutoFit/>
          </a:bodyPr>
          <a:lstStyle/>
          <a:p>
            <a:r>
              <a:rPr lang="en-US" sz="1400" dirty="0"/>
              <a:t>http or </a:t>
            </a:r>
            <a:r>
              <a:rPr lang="en-US" sz="1400" dirty="0" err="1"/>
              <a:t>grpc</a:t>
            </a:r>
            <a:endParaRPr lang="en-US" sz="1400" dirty="0"/>
          </a:p>
        </p:txBody>
      </p:sp>
      <p:sp>
        <p:nvSpPr>
          <p:cNvPr id="10" name="TextBox 9">
            <a:extLst>
              <a:ext uri="{FF2B5EF4-FFF2-40B4-BE49-F238E27FC236}">
                <a16:creationId xmlns:a16="http://schemas.microsoft.com/office/drawing/2014/main" id="{46D97ED7-7CC3-4848-983A-2ED2D67BD1F6}"/>
              </a:ext>
            </a:extLst>
          </p:cNvPr>
          <p:cNvSpPr txBox="1"/>
          <p:nvPr/>
        </p:nvSpPr>
        <p:spPr>
          <a:xfrm>
            <a:off x="6454798" y="1844104"/>
            <a:ext cx="1121013" cy="307777"/>
          </a:xfrm>
          <a:prstGeom prst="rect">
            <a:avLst/>
          </a:prstGeom>
          <a:noFill/>
        </p:spPr>
        <p:txBody>
          <a:bodyPr wrap="none" rtlCol="0">
            <a:spAutoFit/>
          </a:bodyPr>
          <a:lstStyle/>
          <a:p>
            <a:r>
              <a:rPr lang="en-US" sz="1400" dirty="0"/>
              <a:t>http or </a:t>
            </a:r>
            <a:r>
              <a:rPr lang="en-US" sz="1400" dirty="0" err="1"/>
              <a:t>grpc</a:t>
            </a:r>
            <a:endParaRPr lang="en-US" sz="1400" dirty="0"/>
          </a:p>
        </p:txBody>
      </p:sp>
      <p:sp>
        <p:nvSpPr>
          <p:cNvPr id="11" name="TextBox 10">
            <a:extLst>
              <a:ext uri="{FF2B5EF4-FFF2-40B4-BE49-F238E27FC236}">
                <a16:creationId xmlns:a16="http://schemas.microsoft.com/office/drawing/2014/main" id="{C427D9D9-DFFC-C042-81E5-A7C603B3B7A2}"/>
              </a:ext>
            </a:extLst>
          </p:cNvPr>
          <p:cNvSpPr txBox="1"/>
          <p:nvPr/>
        </p:nvSpPr>
        <p:spPr>
          <a:xfrm>
            <a:off x="2057400" y="2967029"/>
            <a:ext cx="1121013" cy="307777"/>
          </a:xfrm>
          <a:prstGeom prst="rect">
            <a:avLst/>
          </a:prstGeom>
          <a:noFill/>
        </p:spPr>
        <p:txBody>
          <a:bodyPr wrap="none" rtlCol="0">
            <a:spAutoFit/>
          </a:bodyPr>
          <a:lstStyle/>
          <a:p>
            <a:r>
              <a:rPr lang="en-US" sz="1400" dirty="0"/>
              <a:t>http or </a:t>
            </a:r>
            <a:r>
              <a:rPr lang="en-US" sz="1400" dirty="0" err="1"/>
              <a:t>grpc</a:t>
            </a:r>
            <a:endParaRPr lang="en-US" sz="1400" dirty="0"/>
          </a:p>
        </p:txBody>
      </p:sp>
      <p:sp>
        <p:nvSpPr>
          <p:cNvPr id="12" name="TextBox 11">
            <a:extLst>
              <a:ext uri="{FF2B5EF4-FFF2-40B4-BE49-F238E27FC236}">
                <a16:creationId xmlns:a16="http://schemas.microsoft.com/office/drawing/2014/main" id="{0261983D-634B-544B-B7F1-BB17AA699C0A}"/>
              </a:ext>
            </a:extLst>
          </p:cNvPr>
          <p:cNvSpPr txBox="1"/>
          <p:nvPr/>
        </p:nvSpPr>
        <p:spPr>
          <a:xfrm>
            <a:off x="4503420" y="2973144"/>
            <a:ext cx="1121013" cy="307777"/>
          </a:xfrm>
          <a:prstGeom prst="rect">
            <a:avLst/>
          </a:prstGeom>
          <a:noFill/>
        </p:spPr>
        <p:txBody>
          <a:bodyPr wrap="none" rtlCol="0">
            <a:spAutoFit/>
          </a:bodyPr>
          <a:lstStyle/>
          <a:p>
            <a:r>
              <a:rPr lang="en-US" sz="1400" dirty="0"/>
              <a:t>http or </a:t>
            </a:r>
            <a:r>
              <a:rPr lang="en-US" sz="1400" dirty="0" err="1"/>
              <a:t>grpc</a:t>
            </a:r>
            <a:endParaRPr lang="en-US" sz="1400" dirty="0"/>
          </a:p>
        </p:txBody>
      </p:sp>
      <p:sp>
        <p:nvSpPr>
          <p:cNvPr id="13" name="TextBox 12">
            <a:extLst>
              <a:ext uri="{FF2B5EF4-FFF2-40B4-BE49-F238E27FC236}">
                <a16:creationId xmlns:a16="http://schemas.microsoft.com/office/drawing/2014/main" id="{38DF1189-82A7-094C-B353-800D4FC5A226}"/>
              </a:ext>
            </a:extLst>
          </p:cNvPr>
          <p:cNvSpPr txBox="1"/>
          <p:nvPr/>
        </p:nvSpPr>
        <p:spPr>
          <a:xfrm>
            <a:off x="6918960" y="2988592"/>
            <a:ext cx="1121013" cy="307777"/>
          </a:xfrm>
          <a:prstGeom prst="rect">
            <a:avLst/>
          </a:prstGeom>
          <a:noFill/>
        </p:spPr>
        <p:txBody>
          <a:bodyPr wrap="none" rtlCol="0">
            <a:spAutoFit/>
          </a:bodyPr>
          <a:lstStyle/>
          <a:p>
            <a:r>
              <a:rPr lang="en-US" sz="1400" dirty="0"/>
              <a:t>http or </a:t>
            </a:r>
            <a:r>
              <a:rPr lang="en-US" sz="1400" dirty="0" err="1"/>
              <a:t>grpc</a:t>
            </a:r>
            <a:endParaRPr lang="en-US" sz="1400" dirty="0"/>
          </a:p>
        </p:txBody>
      </p:sp>
    </p:spTree>
    <p:extLst>
      <p:ext uri="{BB962C8B-B14F-4D97-AF65-F5344CB8AC3E}">
        <p14:creationId xmlns:p14="http://schemas.microsoft.com/office/powerpoint/2010/main" val="25611722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95</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 - Example</a:t>
            </a:r>
          </a:p>
        </p:txBody>
      </p:sp>
      <p:sp>
        <p:nvSpPr>
          <p:cNvPr id="6" name="TextBox 5">
            <a:extLst>
              <a:ext uri="{FF2B5EF4-FFF2-40B4-BE49-F238E27FC236}">
                <a16:creationId xmlns:a16="http://schemas.microsoft.com/office/drawing/2014/main" id="{51AA6E08-DACF-2A42-98A3-D8C5CD773269}"/>
              </a:ext>
            </a:extLst>
          </p:cNvPr>
          <p:cNvSpPr txBox="1"/>
          <p:nvPr/>
        </p:nvSpPr>
        <p:spPr>
          <a:xfrm>
            <a:off x="624840" y="6017567"/>
            <a:ext cx="7833360" cy="461665"/>
          </a:xfrm>
          <a:prstGeom prst="rect">
            <a:avLst/>
          </a:prstGeom>
          <a:noFill/>
        </p:spPr>
        <p:txBody>
          <a:bodyPr wrap="square" rtlCol="0">
            <a:spAutoFit/>
          </a:bodyPr>
          <a:lstStyle/>
          <a:p>
            <a:r>
              <a:rPr lang="en-US" dirty="0"/>
              <a:t>Generally Good To Decompose a Monolithic Application</a:t>
            </a:r>
          </a:p>
        </p:txBody>
      </p:sp>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7481521E-B823-C849-B1DA-CEBD285FCB8D}"/>
              </a:ext>
            </a:extLst>
          </p:cNvPr>
          <p:cNvPicPr>
            <a:picLocks noChangeAspect="1"/>
          </p:cNvPicPr>
          <p:nvPr/>
        </p:nvPicPr>
        <p:blipFill>
          <a:blip r:embed="rId2"/>
          <a:stretch>
            <a:fillRect/>
          </a:stretch>
        </p:blipFill>
        <p:spPr>
          <a:xfrm>
            <a:off x="130464" y="1954867"/>
            <a:ext cx="4365336" cy="3222268"/>
          </a:xfrm>
          <a:prstGeom prst="rect">
            <a:avLst/>
          </a:prstGeom>
        </p:spPr>
      </p:pic>
      <p:pic>
        <p:nvPicPr>
          <p:cNvPr id="3" name="Picture 2">
            <a:extLst>
              <a:ext uri="{FF2B5EF4-FFF2-40B4-BE49-F238E27FC236}">
                <a16:creationId xmlns:a16="http://schemas.microsoft.com/office/drawing/2014/main" id="{1F292B9F-CB0D-1240-994E-1241C6D76F43}"/>
              </a:ext>
            </a:extLst>
          </p:cNvPr>
          <p:cNvPicPr>
            <a:picLocks noChangeAspect="1"/>
          </p:cNvPicPr>
          <p:nvPr/>
        </p:nvPicPr>
        <p:blipFill>
          <a:blip r:embed="rId3"/>
          <a:stretch>
            <a:fillRect/>
          </a:stretch>
        </p:blipFill>
        <p:spPr>
          <a:xfrm>
            <a:off x="4495800" y="2095976"/>
            <a:ext cx="4382036" cy="2940050"/>
          </a:xfrm>
          <a:prstGeom prst="rect">
            <a:avLst/>
          </a:prstGeom>
        </p:spPr>
      </p:pic>
    </p:spTree>
    <p:extLst>
      <p:ext uri="{BB962C8B-B14F-4D97-AF65-F5344CB8AC3E}">
        <p14:creationId xmlns:p14="http://schemas.microsoft.com/office/powerpoint/2010/main" val="417135880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96</a:t>
            </a:fld>
            <a:endParaRPr lang="en-US"/>
          </a:p>
        </p:txBody>
      </p:sp>
      <p:sp>
        <p:nvSpPr>
          <p:cNvPr id="490498" name="Rectangle 2"/>
          <p:cNvSpPr>
            <a:spLocks noGrp="1" noChangeArrowheads="1"/>
          </p:cNvSpPr>
          <p:nvPr>
            <p:ph type="title"/>
          </p:nvPr>
        </p:nvSpPr>
        <p:spPr/>
        <p:txBody>
          <a:bodyPr anchor="t" anchorCtr="0"/>
          <a:lstStyle/>
          <a:p>
            <a:r>
              <a:rPr lang="en-US" sz="3200" dirty="0"/>
              <a:t>Microservice Architecture</a:t>
            </a:r>
          </a:p>
        </p:txBody>
      </p:sp>
      <p:sp>
        <p:nvSpPr>
          <p:cNvPr id="6" name="TextBox 5">
            <a:extLst>
              <a:ext uri="{FF2B5EF4-FFF2-40B4-BE49-F238E27FC236}">
                <a16:creationId xmlns:a16="http://schemas.microsoft.com/office/drawing/2014/main" id="{51AA6E08-DACF-2A42-98A3-D8C5CD773269}"/>
              </a:ext>
            </a:extLst>
          </p:cNvPr>
          <p:cNvSpPr txBox="1"/>
          <p:nvPr/>
        </p:nvSpPr>
        <p:spPr>
          <a:xfrm>
            <a:off x="2531806" y="6233248"/>
            <a:ext cx="4297395" cy="461665"/>
          </a:xfrm>
          <a:prstGeom prst="rect">
            <a:avLst/>
          </a:prstGeom>
          <a:noFill/>
        </p:spPr>
        <p:txBody>
          <a:bodyPr wrap="none" rtlCol="0">
            <a:spAutoFit/>
          </a:bodyPr>
          <a:lstStyle/>
          <a:p>
            <a:pPr algn="ctr"/>
            <a:r>
              <a:rPr lang="en-US" dirty="0"/>
              <a:t>Basic Idea – SHARE NOTHING</a:t>
            </a:r>
          </a:p>
        </p:txBody>
      </p:sp>
      <p:pic>
        <p:nvPicPr>
          <p:cNvPr id="7" name="Picture 6">
            <a:extLst>
              <a:ext uri="{FF2B5EF4-FFF2-40B4-BE49-F238E27FC236}">
                <a16:creationId xmlns:a16="http://schemas.microsoft.com/office/drawing/2014/main" id="{55B795EE-B7DD-8041-96B7-15E69683F9A2}"/>
              </a:ext>
            </a:extLst>
          </p:cNvPr>
          <p:cNvPicPr>
            <a:picLocks noChangeAspect="1"/>
          </p:cNvPicPr>
          <p:nvPr/>
        </p:nvPicPr>
        <p:blipFill>
          <a:blip r:embed="rId2"/>
          <a:stretch>
            <a:fillRect/>
          </a:stretch>
        </p:blipFill>
        <p:spPr>
          <a:xfrm>
            <a:off x="376569" y="1143000"/>
            <a:ext cx="8607870" cy="4931229"/>
          </a:xfrm>
          <a:prstGeom prst="rect">
            <a:avLst/>
          </a:prstGeom>
        </p:spPr>
      </p:pic>
      <p:sp>
        <p:nvSpPr>
          <p:cNvPr id="8" name="TextBox 7">
            <a:extLst>
              <a:ext uri="{FF2B5EF4-FFF2-40B4-BE49-F238E27FC236}">
                <a16:creationId xmlns:a16="http://schemas.microsoft.com/office/drawing/2014/main" id="{722339A2-5ACF-0449-944D-94C4630DBFFC}"/>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02565565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97</a:t>
            </a:fld>
            <a:endParaRPr lang="en-US"/>
          </a:p>
        </p:txBody>
      </p:sp>
      <p:sp>
        <p:nvSpPr>
          <p:cNvPr id="490498" name="Rectangle 2"/>
          <p:cNvSpPr>
            <a:spLocks noGrp="1" noChangeArrowheads="1"/>
          </p:cNvSpPr>
          <p:nvPr>
            <p:ph type="title"/>
          </p:nvPr>
        </p:nvSpPr>
        <p:spPr>
          <a:xfrm>
            <a:off x="838200" y="1828800"/>
            <a:ext cx="7772400" cy="1143000"/>
          </a:xfrm>
        </p:spPr>
        <p:txBody>
          <a:bodyPr/>
          <a:lstStyle/>
          <a:p>
            <a:pPr algn="ctr"/>
            <a:r>
              <a:rPr lang="en-US" sz="3200" dirty="0"/>
              <a:t>Lets Look at an Example of</a:t>
            </a:r>
            <a:br>
              <a:rPr lang="en-US" sz="3200" dirty="0"/>
            </a:br>
            <a:r>
              <a:rPr lang="en-US" sz="3200" dirty="0"/>
              <a:t>Putting these things into Practice</a:t>
            </a:r>
          </a:p>
        </p:txBody>
      </p:sp>
    </p:spTree>
    <p:extLst>
      <p:ext uri="{BB962C8B-B14F-4D97-AF65-F5344CB8AC3E}">
        <p14:creationId xmlns:p14="http://schemas.microsoft.com/office/powerpoint/2010/main" val="218340999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98</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99</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95578</TotalTime>
  <Words>7044</Words>
  <Application>Microsoft Macintosh PowerPoint</Application>
  <PresentationFormat>On-screen Show (4:3)</PresentationFormat>
  <Paragraphs>1154</Paragraphs>
  <Slides>135</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135</vt:i4>
      </vt:variant>
    </vt:vector>
  </HeadingPairs>
  <TitlesOfParts>
    <vt:vector size="143" baseType="lpstr">
      <vt:lpstr>Arial</vt:lpstr>
      <vt:lpstr>Comic Sans MS</vt:lpstr>
      <vt:lpstr>Tahoma</vt:lpstr>
      <vt:lpstr>Times</vt:lpstr>
      <vt:lpstr>Times New Roman</vt:lpstr>
      <vt:lpstr>Verdana</vt:lpstr>
      <vt:lpstr>Wingdings</vt:lpstr>
      <vt:lpstr>Blueprint</vt:lpstr>
      <vt:lpstr>CS 575:  Software Design</vt:lpstr>
      <vt:lpstr>Software Architecture and Design Topics</vt:lpstr>
      <vt:lpstr>Why Software Design</vt:lpstr>
      <vt:lpstr>Software Architecture/Design Use Cases</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Architecture Use Cases</vt:lpstr>
      <vt:lpstr>Architecture Use Cases</vt:lpstr>
      <vt:lpstr>Defining Software Architecture</vt:lpstr>
      <vt:lpstr>Software Architecture</vt:lpstr>
      <vt:lpstr>Software Architecture</vt:lpstr>
      <vt:lpstr>Software Architecture</vt:lpstr>
      <vt:lpstr>Software Architecture</vt:lpstr>
      <vt:lpstr>Software Architecture - Summary</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System Quality Attributes</vt:lpstr>
      <vt:lpstr>Blockchain Demo – Quality Attributes and Design</vt:lpstr>
      <vt:lpstr>The structure of the source code should not be determined arbitrarily </vt:lpstr>
      <vt:lpstr>Starting with understanding the structure of the system</vt:lpstr>
      <vt:lpstr>Sidebar – Architecture Style versus Architecture Pattern?</vt:lpstr>
      <vt:lpstr>Architecture decisions and design principles also influence the system structure</vt:lpstr>
      <vt:lpstr>Architecture principle example</vt:lpstr>
      <vt:lpstr>Another architecture principal example…</vt:lpstr>
      <vt:lpstr>Design principles can impact many platform and technology aspects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 Code Level Things </vt:lpstr>
      <vt:lpstr>Design Principle 2: Reduce coupling where possible – Architecture Things</vt:lpstr>
      <vt:lpstr>Design Principle 2: Reduce coupling where possible – Architecture Things</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Example: Functional Programming</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Back to Architecture</vt:lpstr>
      <vt:lpstr>Architecture and Design Patterns</vt:lpstr>
      <vt:lpstr>Architecture Styles</vt:lpstr>
      <vt:lpstr>Layered Style</vt:lpstr>
      <vt:lpstr>Layered Style</vt:lpstr>
      <vt:lpstr>Pipe and Filter</vt:lpstr>
      <vt:lpstr>Pipe and Filter</vt:lpstr>
      <vt:lpstr>Event Architectures – Event Notification</vt:lpstr>
      <vt:lpstr>Event and Streaming Architectures</vt:lpstr>
      <vt:lpstr>Event – Event Carried State Transfer</vt:lpstr>
      <vt:lpstr>Event – Command Query Responsibility Separation</vt:lpstr>
      <vt:lpstr>Service Oriented Architecture Style</vt:lpstr>
      <vt:lpstr>Service Based Style</vt:lpstr>
      <vt:lpstr>Service Based Style - Example</vt:lpstr>
      <vt:lpstr>Microservice Architecture</vt:lpstr>
      <vt:lpstr>Lets Look at an Example of Putting these things into Practice</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Example:  Jakarta Struts Presentation Framework – A Design of an MVC</vt:lpstr>
      <vt:lpstr>Example:  IOS Cocoa Framework MVC</vt:lpstr>
      <vt:lpstr>Example:  Angular - MVW</vt:lpstr>
      <vt:lpstr>Example:  React.js Architecture</vt:lpstr>
      <vt:lpstr>Patterns - Summary</vt:lpstr>
      <vt:lpstr>What’s good about Patterns</vt:lpstr>
      <vt:lpstr>Design Quality</vt:lpstr>
      <vt:lpstr>Good Design Properties</vt:lpstr>
      <vt:lpstr>Good Design Properties</vt:lpstr>
      <vt:lpstr>Good Design Properties</vt:lpstr>
      <vt:lpstr>Summary:  Software Design</vt:lpstr>
      <vt:lpstr>References</vt:lpstr>
      <vt:lpstr>The Slides after Here Are Likely Going to be Deleted</vt:lpstr>
      <vt:lpstr>x-Design Methodologies- Dealing with Complexity</vt:lpstr>
      <vt:lpstr>x-Software Development Methodology</vt:lpstr>
      <vt:lpstr>X-Modeling Emphasis for Different Design Approaches</vt:lpstr>
      <vt:lpstr>X-Jumpstarting Design</vt:lpstr>
      <vt:lpstr>Architecture Styles are generally categorized and can be specialized</vt:lpstr>
      <vt:lpstr>Example:  J2EE  Architecture Patterns</vt:lpstr>
      <vt:lpstr>Example:  Intercepting Filter Pattern Architectural Pattern</vt:lpstr>
      <vt:lpstr>Design Patterns </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485</cp:revision>
  <cp:lastPrinted>2018-10-15T20:11:58Z</cp:lastPrinted>
  <dcterms:created xsi:type="dcterms:W3CDTF">2001-08-17T22:25:52Z</dcterms:created>
  <dcterms:modified xsi:type="dcterms:W3CDTF">2020-10-29T00:39:35Z</dcterms:modified>
</cp:coreProperties>
</file>